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19"/>
  </p:notesMasterIdLst>
  <p:handoutMasterIdLst>
    <p:handoutMasterId r:id="rId20"/>
  </p:handoutMasterIdLst>
  <p:sldIdLst>
    <p:sldId id="256" r:id="rId3"/>
    <p:sldId id="269" r:id="rId4"/>
    <p:sldId id="257" r:id="rId5"/>
    <p:sldId id="261" r:id="rId6"/>
    <p:sldId id="259" r:id="rId7"/>
    <p:sldId id="265" r:id="rId8"/>
    <p:sldId id="262" r:id="rId9"/>
    <p:sldId id="266" r:id="rId10"/>
    <p:sldId id="275" r:id="rId11"/>
    <p:sldId id="276" r:id="rId12"/>
    <p:sldId id="263" r:id="rId13"/>
    <p:sldId id="271" r:id="rId14"/>
    <p:sldId id="273" r:id="rId15"/>
    <p:sldId id="272" r:id="rId16"/>
    <p:sldId id="274"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9900CC"/>
    <a:srgbClr val="005C2A"/>
    <a:srgbClr val="0408B4"/>
    <a:srgbClr val="009900"/>
    <a:srgbClr val="009ED6"/>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0FF1CE12-B100-0000-0000-000000000002}">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p:normalViewPr>
  <p:slideViewPr>
    <p:cSldViewPr>
      <p:cViewPr>
        <p:scale>
          <a:sx n="80" d="100"/>
          <a:sy n="80" d="100"/>
        </p:scale>
        <p:origin x="-858" y="-7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3/21/2020</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extLst>
      <p:ext uri="{BB962C8B-B14F-4D97-AF65-F5344CB8AC3E}">
        <p14:creationId xmlns:p14="http://schemas.microsoft.com/office/powerpoint/2010/main" xmlns="" val="1378919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3/21/2020</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extLst>
      <p:ext uri="{BB962C8B-B14F-4D97-AF65-F5344CB8AC3E}">
        <p14:creationId xmlns:p14="http://schemas.microsoft.com/office/powerpoint/2010/main" xmlns="" val="258412907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3/21/2020</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3/21/2020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3/21/2020</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3/21/2020</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3/21/2020</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3/21/2020</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3/21/2020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3/21/2020</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584" y="2132856"/>
            <a:ext cx="7632848" cy="2437391"/>
          </a:xfrm>
        </p:spPr>
        <p:txBody>
          <a:bodyPr>
            <a:normAutofit/>
          </a:bodyPr>
          <a:lstStyle/>
          <a:p>
            <a:pPr algn="ctr"/>
            <a:r>
              <a:rPr lang="en-US" sz="4400" dirty="0">
                <a:solidFill>
                  <a:srgbClr val="0000FF"/>
                </a:solidFill>
                <a:latin typeface="Mongolian Baiti" pitchFamily="66" charset="0"/>
                <a:cs typeface="Mongolian Baiti" pitchFamily="66" charset="0"/>
              </a:rPr>
              <a:t>He spent last Sunday lying on the sofa and reading the book written by his </a:t>
            </a:r>
            <a:r>
              <a:rPr lang="en-US" sz="4400" dirty="0" err="1">
                <a:solidFill>
                  <a:srgbClr val="0000FF"/>
                </a:solidFill>
                <a:latin typeface="Mongolian Baiti" pitchFamily="66" charset="0"/>
                <a:cs typeface="Mongolian Baiti" pitchFamily="66" charset="0"/>
              </a:rPr>
              <a:t>favourite</a:t>
            </a:r>
            <a:r>
              <a:rPr lang="en-US" sz="4400" dirty="0">
                <a:solidFill>
                  <a:srgbClr val="0000FF"/>
                </a:solidFill>
                <a:latin typeface="Mongolian Baiti" pitchFamily="66" charset="0"/>
                <a:cs typeface="Mongolian Baiti" pitchFamily="66" charset="0"/>
              </a:rPr>
              <a:t> novelist.</a:t>
            </a:r>
            <a:endParaRPr lang="ru-RU" sz="4400" b="1" dirty="0">
              <a:solidFill>
                <a:schemeClr val="accent6">
                  <a:lumMod val="50000"/>
                </a:schemeClr>
              </a:solidFill>
              <a:latin typeface="Times New Roman" pitchFamily="18" charset="0"/>
              <a:cs typeface="Times New Roman" pitchFamily="18" charset="0"/>
            </a:endParaRPr>
          </a:p>
        </p:txBody>
      </p:sp>
      <p:sp>
        <p:nvSpPr>
          <p:cNvPr id="3" name="Title 2"/>
          <p:cNvSpPr>
            <a:spLocks noGrp="1"/>
          </p:cNvSpPr>
          <p:nvPr>
            <p:ph type="ctrTitle"/>
          </p:nvPr>
        </p:nvSpPr>
        <p:spPr>
          <a:xfrm>
            <a:off x="755576" y="980729"/>
            <a:ext cx="7577814" cy="576064"/>
          </a:xfrm>
        </p:spPr>
        <p:txBody>
          <a:bodyPr>
            <a:noAutofit/>
          </a:bodyPr>
          <a:lstStyle/>
          <a:p>
            <a:pPr algn="l"/>
            <a:r>
              <a:rPr lang="ru-RU" sz="3200" i="1" dirty="0">
                <a:solidFill>
                  <a:schemeClr val="tx2">
                    <a:lumMod val="75000"/>
                  </a:schemeClr>
                </a:solidFill>
                <a:latin typeface="Arial" pitchFamily="34" charset="0"/>
                <a:cs typeface="Arial" pitchFamily="34" charset="0"/>
              </a:rPr>
              <a:t>Т</a:t>
            </a:r>
            <a:r>
              <a:rPr lang="en-US" sz="3200" i="1" dirty="0" err="1" smtClean="0">
                <a:solidFill>
                  <a:schemeClr val="tx2">
                    <a:lumMod val="75000"/>
                  </a:schemeClr>
                </a:solidFill>
                <a:latin typeface="Arial" pitchFamily="34" charset="0"/>
                <a:cs typeface="Arial" pitchFamily="34" charset="0"/>
              </a:rPr>
              <a:t>ranslate</a:t>
            </a:r>
            <a:r>
              <a:rPr lang="en-US" sz="3200" i="1" dirty="0" smtClean="0">
                <a:solidFill>
                  <a:schemeClr val="tx2">
                    <a:lumMod val="75000"/>
                  </a:schemeClr>
                </a:solidFill>
                <a:latin typeface="Arial" pitchFamily="34" charset="0"/>
                <a:cs typeface="Arial" pitchFamily="34" charset="0"/>
              </a:rPr>
              <a:t> the sentence </a:t>
            </a:r>
            <a:r>
              <a:rPr lang="en-US" sz="3200" i="1" dirty="0">
                <a:solidFill>
                  <a:schemeClr val="tx2">
                    <a:lumMod val="75000"/>
                  </a:schemeClr>
                </a:solidFill>
                <a:latin typeface="Arial" pitchFamily="34" charset="0"/>
                <a:cs typeface="Arial" pitchFamily="34" charset="0"/>
              </a:rPr>
              <a:t>into Russian and find Participle I and Participle </a:t>
            </a:r>
            <a:r>
              <a:rPr lang="en-US" sz="3200" i="1" dirty="0" smtClean="0">
                <a:solidFill>
                  <a:schemeClr val="tx2">
                    <a:lumMod val="75000"/>
                  </a:schemeClr>
                </a:solidFill>
                <a:latin typeface="Arial" pitchFamily="34" charset="0"/>
                <a:cs typeface="Arial" pitchFamily="34" charset="0"/>
              </a:rPr>
              <a:t>II:</a:t>
            </a:r>
            <a:endParaRPr lang="ru-RU" sz="3200" noProof="0" dirty="0">
              <a:solidFill>
                <a:schemeClr val="tx2">
                  <a:lumMod val="75000"/>
                </a:schemeClr>
              </a:solidFill>
              <a:latin typeface="Arial" pitchFamily="34" charset="0"/>
              <a:ea typeface="Batang" pitchFamily="18" charset="-127"/>
              <a:cs typeface="Arial" pitchFamily="34" charset="0"/>
            </a:endParaRPr>
          </a:p>
        </p:txBody>
      </p:sp>
      <p:pic>
        <p:nvPicPr>
          <p:cNvPr id="2050" name="Picture 2" descr="D:\ДИСК 40 ДЛЯ НАТУСИ\картинки\флаг.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5301208"/>
            <a:ext cx="1802750" cy="12961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2050" name="Picture 2" descr="C:\Users\ДАН\Desktop\рисунки\a_7769b1a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6962" y="692696"/>
            <a:ext cx="2340862" cy="229404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ДАН\Desktop\рисунки\image00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5864" y="3573334"/>
            <a:ext cx="3577786" cy="22905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ДАН\Desktop\рисунки\shUbEAkEXy.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63888" y="502929"/>
            <a:ext cx="2225867" cy="2625284"/>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ДАН\Desktop\рисунки\569835.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6228184" y="498572"/>
            <a:ext cx="2197821" cy="29304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64088" y="3558914"/>
            <a:ext cx="3364849" cy="2304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679434" y="724054"/>
            <a:ext cx="327334" cy="400110"/>
          </a:xfrm>
          <a:prstGeom prst="rect">
            <a:avLst/>
          </a:prstGeom>
          <a:noFill/>
        </p:spPr>
        <p:txBody>
          <a:bodyPr wrap="none" rtlCol="0">
            <a:spAutoFit/>
          </a:bodyPr>
          <a:lstStyle/>
          <a:p>
            <a:r>
              <a:rPr lang="ru-RU" sz="2000" b="1" dirty="0" smtClean="0">
                <a:solidFill>
                  <a:schemeClr val="accent2">
                    <a:lumMod val="50000"/>
                  </a:schemeClr>
                </a:solidFill>
                <a:latin typeface="Arial" pitchFamily="34" charset="0"/>
                <a:cs typeface="Arial" pitchFamily="34" charset="0"/>
              </a:rPr>
              <a:t>7</a:t>
            </a:r>
            <a:endParaRPr lang="ru-RU" sz="2000" b="1" dirty="0">
              <a:solidFill>
                <a:schemeClr val="accent2">
                  <a:lumMod val="50000"/>
                </a:schemeClr>
              </a:solidFill>
              <a:latin typeface="Arial" pitchFamily="34" charset="0"/>
              <a:cs typeface="Arial" pitchFamily="34" charset="0"/>
            </a:endParaRPr>
          </a:p>
        </p:txBody>
      </p:sp>
      <p:sp>
        <p:nvSpPr>
          <p:cNvPr id="5" name="TextBox 4"/>
          <p:cNvSpPr txBox="1"/>
          <p:nvPr/>
        </p:nvSpPr>
        <p:spPr>
          <a:xfrm>
            <a:off x="5283161" y="692696"/>
            <a:ext cx="327334" cy="400110"/>
          </a:xfrm>
          <a:prstGeom prst="rect">
            <a:avLst/>
          </a:prstGeom>
          <a:noFill/>
        </p:spPr>
        <p:txBody>
          <a:bodyPr wrap="none" rtlCol="0">
            <a:spAutoFit/>
          </a:bodyPr>
          <a:lstStyle/>
          <a:p>
            <a:r>
              <a:rPr lang="ru-RU" sz="2000" b="1" dirty="0" smtClean="0">
                <a:solidFill>
                  <a:schemeClr val="accent2">
                    <a:lumMod val="50000"/>
                  </a:schemeClr>
                </a:solidFill>
                <a:latin typeface="Arial" pitchFamily="34" charset="0"/>
                <a:cs typeface="Arial" pitchFamily="34" charset="0"/>
              </a:rPr>
              <a:t>8</a:t>
            </a:r>
            <a:endParaRPr lang="ru-RU" sz="2000" b="1" dirty="0">
              <a:solidFill>
                <a:schemeClr val="accent2">
                  <a:lumMod val="50000"/>
                </a:schemeClr>
              </a:solidFill>
              <a:latin typeface="Arial" pitchFamily="34" charset="0"/>
              <a:cs typeface="Arial" pitchFamily="34" charset="0"/>
            </a:endParaRPr>
          </a:p>
        </p:txBody>
      </p:sp>
      <p:sp>
        <p:nvSpPr>
          <p:cNvPr id="6" name="TextBox 5"/>
          <p:cNvSpPr txBox="1"/>
          <p:nvPr/>
        </p:nvSpPr>
        <p:spPr>
          <a:xfrm>
            <a:off x="8504282" y="532119"/>
            <a:ext cx="327334" cy="400110"/>
          </a:xfrm>
          <a:prstGeom prst="rect">
            <a:avLst/>
          </a:prstGeom>
          <a:noFill/>
        </p:spPr>
        <p:txBody>
          <a:bodyPr wrap="none" rtlCol="0">
            <a:spAutoFit/>
          </a:bodyPr>
          <a:lstStyle/>
          <a:p>
            <a:r>
              <a:rPr lang="ru-RU" sz="2000" b="1" dirty="0" smtClean="0">
                <a:solidFill>
                  <a:schemeClr val="accent2">
                    <a:lumMod val="50000"/>
                  </a:schemeClr>
                </a:solidFill>
                <a:latin typeface="Arial" pitchFamily="34" charset="0"/>
                <a:cs typeface="Arial" pitchFamily="34" charset="0"/>
              </a:rPr>
              <a:t>9</a:t>
            </a:r>
            <a:endParaRPr lang="ru-RU" sz="2000" b="1" dirty="0">
              <a:solidFill>
                <a:schemeClr val="accent2">
                  <a:lumMod val="50000"/>
                </a:schemeClr>
              </a:solidFill>
              <a:latin typeface="Arial" pitchFamily="34" charset="0"/>
              <a:cs typeface="Arial" pitchFamily="34" charset="0"/>
            </a:endParaRPr>
          </a:p>
        </p:txBody>
      </p:sp>
      <p:sp>
        <p:nvSpPr>
          <p:cNvPr id="7" name="TextBox 6"/>
          <p:cNvSpPr txBox="1"/>
          <p:nvPr/>
        </p:nvSpPr>
        <p:spPr>
          <a:xfrm>
            <a:off x="795864" y="3573334"/>
            <a:ext cx="468654" cy="400110"/>
          </a:xfrm>
          <a:prstGeom prst="rect">
            <a:avLst/>
          </a:prstGeom>
          <a:noFill/>
        </p:spPr>
        <p:txBody>
          <a:bodyPr wrap="square" rtlCol="0">
            <a:spAutoFit/>
          </a:bodyPr>
          <a:lstStyle/>
          <a:p>
            <a:r>
              <a:rPr lang="ru-RU" sz="2000" b="1" dirty="0" smtClean="0">
                <a:solidFill>
                  <a:schemeClr val="accent2">
                    <a:lumMod val="50000"/>
                  </a:schemeClr>
                </a:solidFill>
                <a:latin typeface="Arial" pitchFamily="34" charset="0"/>
                <a:cs typeface="Arial" pitchFamily="34" charset="0"/>
              </a:rPr>
              <a:t>10</a:t>
            </a:r>
            <a:endParaRPr lang="ru-RU" sz="2000" b="1" dirty="0">
              <a:solidFill>
                <a:schemeClr val="accent2">
                  <a:lumMod val="50000"/>
                </a:schemeClr>
              </a:solidFill>
              <a:latin typeface="Arial" pitchFamily="34" charset="0"/>
              <a:cs typeface="Arial" pitchFamily="34" charset="0"/>
            </a:endParaRPr>
          </a:p>
        </p:txBody>
      </p:sp>
      <p:sp>
        <p:nvSpPr>
          <p:cNvPr id="8" name="TextBox 7"/>
          <p:cNvSpPr txBox="1"/>
          <p:nvPr/>
        </p:nvSpPr>
        <p:spPr>
          <a:xfrm>
            <a:off x="8138324" y="3558914"/>
            <a:ext cx="495549" cy="400110"/>
          </a:xfrm>
          <a:prstGeom prst="rect">
            <a:avLst/>
          </a:prstGeom>
          <a:noFill/>
        </p:spPr>
        <p:txBody>
          <a:bodyPr wrap="square" rtlCol="0">
            <a:spAutoFit/>
          </a:bodyPr>
          <a:lstStyle/>
          <a:p>
            <a:r>
              <a:rPr lang="ru-RU" sz="2000" b="1" dirty="0" smtClean="0">
                <a:solidFill>
                  <a:schemeClr val="accent2">
                    <a:lumMod val="50000"/>
                  </a:schemeClr>
                </a:solidFill>
                <a:latin typeface="Arial" pitchFamily="34" charset="0"/>
                <a:cs typeface="Arial" pitchFamily="34" charset="0"/>
              </a:rPr>
              <a:t>11</a:t>
            </a:r>
            <a:endParaRPr lang="ru-RU" sz="2000" b="1"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994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51520" y="1628800"/>
            <a:ext cx="8568952" cy="4679032"/>
          </a:xfrm>
        </p:spPr>
        <p:txBody>
          <a:bodyPr>
            <a:normAutofit fontScale="77500" lnSpcReduction="20000"/>
          </a:bodyPr>
          <a:lstStyle/>
          <a:p>
            <a:pPr algn="l">
              <a:lnSpc>
                <a:spcPct val="120000"/>
              </a:lnSpc>
              <a:spcBef>
                <a:spcPts val="600"/>
              </a:spcBef>
              <a:spcAft>
                <a:spcPts val="600"/>
              </a:spcAft>
            </a:pPr>
            <a:r>
              <a:rPr lang="en-US" b="1" dirty="0" smtClean="0">
                <a:solidFill>
                  <a:srgbClr val="0408B4"/>
                </a:solidFill>
              </a:rPr>
              <a:t>1</a:t>
            </a:r>
            <a:r>
              <a:rPr lang="en-US" b="1" dirty="0">
                <a:solidFill>
                  <a:srgbClr val="0408B4"/>
                </a:solidFill>
              </a:rPr>
              <a:t>. (To impress) by the film, they kept silent. </a:t>
            </a:r>
          </a:p>
          <a:p>
            <a:pPr algn="l">
              <a:lnSpc>
                <a:spcPct val="120000"/>
              </a:lnSpc>
              <a:spcBef>
                <a:spcPts val="600"/>
              </a:spcBef>
              <a:spcAft>
                <a:spcPts val="600"/>
              </a:spcAft>
            </a:pPr>
            <a:r>
              <a:rPr lang="en-US" b="1" dirty="0">
                <a:solidFill>
                  <a:srgbClr val="0408B4"/>
                </a:solidFill>
              </a:rPr>
              <a:t>2. (To lose) the </a:t>
            </a:r>
            <a:r>
              <a:rPr lang="en-US" b="1" dirty="0" smtClean="0">
                <a:solidFill>
                  <a:srgbClr val="0408B4"/>
                </a:solidFill>
              </a:rPr>
              <a:t>textbook</a:t>
            </a:r>
            <a:r>
              <a:rPr lang="en-US" b="1" dirty="0">
                <a:solidFill>
                  <a:srgbClr val="0408B4"/>
                </a:solidFill>
              </a:rPr>
              <a:t>, the student couldn’t </a:t>
            </a:r>
            <a:r>
              <a:rPr lang="en-US" b="1" dirty="0" smtClean="0">
                <a:solidFill>
                  <a:srgbClr val="0408B4"/>
                </a:solidFill>
              </a:rPr>
              <a:t>do his homework. </a:t>
            </a:r>
            <a:endParaRPr lang="en-US" b="1" dirty="0">
              <a:solidFill>
                <a:srgbClr val="0408B4"/>
              </a:solidFill>
            </a:endParaRPr>
          </a:p>
          <a:p>
            <a:pPr algn="l">
              <a:lnSpc>
                <a:spcPct val="120000"/>
              </a:lnSpc>
              <a:spcBef>
                <a:spcPts val="600"/>
              </a:spcBef>
              <a:spcAft>
                <a:spcPts val="600"/>
              </a:spcAft>
            </a:pPr>
            <a:r>
              <a:rPr lang="en-US" b="1" dirty="0">
                <a:solidFill>
                  <a:srgbClr val="0408B4"/>
                </a:solidFill>
              </a:rPr>
              <a:t>3. He spent the whole day (to read) a book. </a:t>
            </a:r>
          </a:p>
          <a:p>
            <a:pPr algn="l">
              <a:lnSpc>
                <a:spcPct val="120000"/>
              </a:lnSpc>
              <a:spcBef>
                <a:spcPts val="600"/>
              </a:spcBef>
              <a:spcAft>
                <a:spcPts val="600"/>
              </a:spcAft>
            </a:pPr>
            <a:r>
              <a:rPr lang="en-US" b="1" dirty="0">
                <a:solidFill>
                  <a:srgbClr val="0408B4"/>
                </a:solidFill>
              </a:rPr>
              <a:t>4. (To travel) around America for a month, she returned to England. </a:t>
            </a:r>
          </a:p>
          <a:p>
            <a:pPr algn="l">
              <a:lnSpc>
                <a:spcPct val="120000"/>
              </a:lnSpc>
              <a:spcBef>
                <a:spcPts val="600"/>
              </a:spcBef>
              <a:spcAft>
                <a:spcPts val="600"/>
              </a:spcAft>
            </a:pPr>
            <a:r>
              <a:rPr lang="en-US" b="1" dirty="0">
                <a:solidFill>
                  <a:srgbClr val="0408B4"/>
                </a:solidFill>
              </a:rPr>
              <a:t>5. He watched Mike (to go) out of the door and (to cross) the street. </a:t>
            </a:r>
          </a:p>
          <a:p>
            <a:pPr algn="l">
              <a:lnSpc>
                <a:spcPct val="120000"/>
              </a:lnSpc>
              <a:spcBef>
                <a:spcPts val="600"/>
              </a:spcBef>
              <a:spcAft>
                <a:spcPts val="600"/>
              </a:spcAft>
            </a:pPr>
            <a:r>
              <a:rPr lang="en-US" b="1" dirty="0">
                <a:solidFill>
                  <a:srgbClr val="0408B4"/>
                </a:solidFill>
              </a:rPr>
              <a:t>6. The question (to discuss) now is very important. </a:t>
            </a:r>
          </a:p>
          <a:p>
            <a:pPr algn="l">
              <a:lnSpc>
                <a:spcPct val="120000"/>
              </a:lnSpc>
              <a:spcBef>
                <a:spcPts val="600"/>
              </a:spcBef>
              <a:spcAft>
                <a:spcPts val="600"/>
              </a:spcAft>
            </a:pPr>
            <a:r>
              <a:rPr lang="en-US" b="1" dirty="0">
                <a:solidFill>
                  <a:srgbClr val="0408B4"/>
                </a:solidFill>
              </a:rPr>
              <a:t>7. (To pack) in the beautiful box the flowers looked very lovely. </a:t>
            </a:r>
          </a:p>
          <a:p>
            <a:pPr algn="l">
              <a:lnSpc>
                <a:spcPct val="120000"/>
              </a:lnSpc>
              <a:spcBef>
                <a:spcPts val="600"/>
              </a:spcBef>
              <a:spcAft>
                <a:spcPts val="600"/>
              </a:spcAft>
            </a:pPr>
            <a:r>
              <a:rPr lang="en-US" b="1" dirty="0">
                <a:solidFill>
                  <a:srgbClr val="0408B4"/>
                </a:solidFill>
              </a:rPr>
              <a:t>8. (To </a:t>
            </a:r>
            <a:r>
              <a:rPr lang="en-US" b="1" dirty="0" smtClean="0">
                <a:solidFill>
                  <a:srgbClr val="0408B4"/>
                </a:solidFill>
              </a:rPr>
              <a:t>walk) in the park, </a:t>
            </a:r>
            <a:r>
              <a:rPr lang="en-US" b="1" dirty="0">
                <a:solidFill>
                  <a:srgbClr val="0408B4"/>
                </a:solidFill>
              </a:rPr>
              <a:t>they heard a man calling for help. </a:t>
            </a:r>
            <a:r>
              <a:rPr lang="en-US" b="1" dirty="0" smtClean="0">
                <a:solidFill>
                  <a:srgbClr val="0408B4"/>
                </a:solidFill>
              </a:rPr>
              <a:t> </a:t>
            </a:r>
            <a:endParaRPr lang="en-US" b="1" dirty="0">
              <a:solidFill>
                <a:srgbClr val="0408B4"/>
              </a:solidFill>
            </a:endParaRPr>
          </a:p>
          <a:p>
            <a:pPr algn="l">
              <a:lnSpc>
                <a:spcPct val="120000"/>
              </a:lnSpc>
              <a:spcBef>
                <a:spcPts val="600"/>
              </a:spcBef>
              <a:spcAft>
                <a:spcPts val="600"/>
              </a:spcAft>
            </a:pPr>
            <a:r>
              <a:rPr lang="en-US" b="1" dirty="0">
                <a:solidFill>
                  <a:srgbClr val="0408B4"/>
                </a:solidFill>
              </a:rPr>
              <a:t>9</a:t>
            </a:r>
            <a:r>
              <a:rPr lang="en-US" b="1" dirty="0" smtClean="0">
                <a:solidFill>
                  <a:srgbClr val="0408B4"/>
                </a:solidFill>
              </a:rPr>
              <a:t>. </a:t>
            </a:r>
            <a:r>
              <a:rPr lang="en-US" b="1" dirty="0">
                <a:solidFill>
                  <a:srgbClr val="0408B4"/>
                </a:solidFill>
              </a:rPr>
              <a:t>(To show) the wrong direction, the </a:t>
            </a:r>
            <a:r>
              <a:rPr lang="en-US" b="1" dirty="0" err="1" smtClean="0">
                <a:solidFill>
                  <a:srgbClr val="0408B4"/>
                </a:solidFill>
              </a:rPr>
              <a:t>travellers</a:t>
            </a:r>
            <a:r>
              <a:rPr lang="en-US" b="1" dirty="0" smtClean="0">
                <a:solidFill>
                  <a:srgbClr val="0408B4"/>
                </a:solidFill>
              </a:rPr>
              <a:t> </a:t>
            </a:r>
            <a:r>
              <a:rPr lang="en-US" b="1" dirty="0">
                <a:solidFill>
                  <a:srgbClr val="0408B4"/>
                </a:solidFill>
              </a:rPr>
              <a:t>soon lost their way.</a:t>
            </a:r>
            <a:endParaRPr lang="ru-RU" b="1" dirty="0">
              <a:solidFill>
                <a:srgbClr val="0408B4"/>
              </a:solidFill>
            </a:endParaRPr>
          </a:p>
        </p:txBody>
      </p:sp>
      <p:sp>
        <p:nvSpPr>
          <p:cNvPr id="3" name="Заголовок 2"/>
          <p:cNvSpPr>
            <a:spLocks noGrp="1"/>
          </p:cNvSpPr>
          <p:nvPr>
            <p:ph type="ctrTitle"/>
          </p:nvPr>
        </p:nvSpPr>
        <p:spPr>
          <a:xfrm>
            <a:off x="683568" y="692696"/>
            <a:ext cx="7577814" cy="792088"/>
          </a:xfrm>
        </p:spPr>
        <p:txBody>
          <a:bodyPr>
            <a:noAutofit/>
          </a:bodyPr>
          <a:lstStyle/>
          <a:p>
            <a:pPr algn="l"/>
            <a:r>
              <a:rPr lang="en-US" sz="2800" b="1" i="1" dirty="0" smtClean="0">
                <a:solidFill>
                  <a:srgbClr val="C00000"/>
                </a:solidFill>
              </a:rPr>
              <a:t>Open the brackets using Present Participle Active and Passive:</a:t>
            </a:r>
            <a:endParaRPr lang="ru-RU" sz="2800" b="1" i="1" dirty="0">
              <a:solidFill>
                <a:srgbClr val="C00000"/>
              </a:solidFill>
            </a:endParaRPr>
          </a:p>
        </p:txBody>
      </p:sp>
    </p:spTree>
    <p:extLst>
      <p:ext uri="{BB962C8B-B14F-4D97-AF65-F5344CB8AC3E}">
        <p14:creationId xmlns:p14="http://schemas.microsoft.com/office/powerpoint/2010/main" xmlns="" val="3561365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idx="4294967295"/>
          </p:nvPr>
        </p:nvSpPr>
        <p:spPr>
          <a:xfrm>
            <a:off x="539552" y="1844824"/>
            <a:ext cx="7577138" cy="5256212"/>
          </a:xfrm>
        </p:spPr>
        <p:txBody>
          <a:bodyPr>
            <a:noAutofit/>
          </a:bodyPr>
          <a:lstStyle/>
          <a:p>
            <a:pPr algn="l">
              <a:lnSpc>
                <a:spcPct val="150000"/>
              </a:lnSpc>
            </a:pPr>
            <a:r>
              <a:rPr lang="en-US" sz="2400" dirty="0" smtClean="0">
                <a:solidFill>
                  <a:srgbClr val="0000FF"/>
                </a:solidFill>
              </a:rPr>
              <a:t>1</a:t>
            </a:r>
            <a:r>
              <a:rPr lang="en-US" sz="2500" dirty="0" smtClean="0">
                <a:solidFill>
                  <a:srgbClr val="0000FF"/>
                </a:solidFill>
              </a:rPr>
              <a:t>. Who is that boy (</a:t>
            </a:r>
            <a:r>
              <a:rPr lang="en-US" sz="2500" b="1" i="1" dirty="0" smtClean="0">
                <a:solidFill>
                  <a:srgbClr val="0000FF"/>
                </a:solidFill>
              </a:rPr>
              <a:t>do</a:t>
            </a:r>
            <a:r>
              <a:rPr lang="en-US" sz="2500" dirty="0" smtClean="0">
                <a:solidFill>
                  <a:srgbClr val="0000FF"/>
                </a:solidFill>
              </a:rPr>
              <a:t>) his homework at that table?</a:t>
            </a:r>
            <a:br>
              <a:rPr lang="en-US" sz="2500" dirty="0" smtClean="0">
                <a:solidFill>
                  <a:srgbClr val="0000FF"/>
                </a:solidFill>
              </a:rPr>
            </a:br>
            <a:r>
              <a:rPr lang="en-US" sz="2500" dirty="0" smtClean="0">
                <a:solidFill>
                  <a:srgbClr val="0000FF"/>
                </a:solidFill>
              </a:rPr>
              <a:t>2. The (</a:t>
            </a:r>
            <a:r>
              <a:rPr lang="en-US" sz="2500" b="1" i="1" dirty="0" smtClean="0">
                <a:solidFill>
                  <a:srgbClr val="0000FF"/>
                </a:solidFill>
              </a:rPr>
              <a:t>lose</a:t>
            </a:r>
            <a:r>
              <a:rPr lang="en-US" sz="2500" dirty="0" smtClean="0">
                <a:solidFill>
                  <a:srgbClr val="0000FF"/>
                </a:solidFill>
              </a:rPr>
              <a:t>) dog was found at last.</a:t>
            </a:r>
            <a:br>
              <a:rPr lang="en-US" sz="2500" dirty="0" smtClean="0">
                <a:solidFill>
                  <a:srgbClr val="0000FF"/>
                </a:solidFill>
              </a:rPr>
            </a:br>
            <a:r>
              <a:rPr lang="en-US" sz="2500" dirty="0" smtClean="0">
                <a:solidFill>
                  <a:srgbClr val="0000FF"/>
                </a:solidFill>
              </a:rPr>
              <a:t>3. Name some places (</a:t>
            </a:r>
            <a:r>
              <a:rPr lang="en-US" sz="2500" b="1" i="1" dirty="0" smtClean="0">
                <a:solidFill>
                  <a:srgbClr val="0000FF"/>
                </a:solidFill>
              </a:rPr>
              <a:t>visit</a:t>
            </a:r>
            <a:r>
              <a:rPr lang="en-US" sz="2500" dirty="0" smtClean="0">
                <a:solidFill>
                  <a:srgbClr val="0000FF"/>
                </a:solidFill>
              </a:rPr>
              <a:t>) by you last year.</a:t>
            </a:r>
            <a:br>
              <a:rPr lang="en-US" sz="2500" dirty="0" smtClean="0">
                <a:solidFill>
                  <a:srgbClr val="0000FF"/>
                </a:solidFill>
              </a:rPr>
            </a:br>
            <a:r>
              <a:rPr lang="en-US" sz="2500" dirty="0" smtClean="0">
                <a:solidFill>
                  <a:srgbClr val="0000FF"/>
                </a:solidFill>
              </a:rPr>
              <a:t>4. The floor (</a:t>
            </a:r>
            <a:r>
              <a:rPr lang="en-US" sz="2500" b="1" i="1" dirty="0" smtClean="0">
                <a:solidFill>
                  <a:srgbClr val="0000FF"/>
                </a:solidFill>
              </a:rPr>
              <a:t>wash</a:t>
            </a:r>
            <a:r>
              <a:rPr lang="en-US" sz="2500" dirty="0" smtClean="0">
                <a:solidFill>
                  <a:srgbClr val="0000FF"/>
                </a:solidFill>
              </a:rPr>
              <a:t>) by Helen looked very clean.</a:t>
            </a:r>
            <a:br>
              <a:rPr lang="en-US" sz="2500" dirty="0" smtClean="0">
                <a:solidFill>
                  <a:srgbClr val="0000FF"/>
                </a:solidFill>
              </a:rPr>
            </a:br>
            <a:r>
              <a:rPr lang="en-US" sz="2500" dirty="0" smtClean="0">
                <a:solidFill>
                  <a:srgbClr val="0000FF"/>
                </a:solidFill>
              </a:rPr>
              <a:t>5. Read the (</a:t>
            </a:r>
            <a:r>
              <a:rPr lang="en-US" sz="2500" b="1" i="1" dirty="0" smtClean="0">
                <a:solidFill>
                  <a:srgbClr val="0000FF"/>
                </a:solidFill>
              </a:rPr>
              <a:t>translate</a:t>
            </a:r>
            <a:r>
              <a:rPr lang="en-US" sz="2500" dirty="0" smtClean="0">
                <a:solidFill>
                  <a:srgbClr val="0000FF"/>
                </a:solidFill>
              </a:rPr>
              <a:t>) sentences once more.</a:t>
            </a:r>
            <a:br>
              <a:rPr lang="en-US" sz="2500" dirty="0" smtClean="0">
                <a:solidFill>
                  <a:srgbClr val="0000FF"/>
                </a:solidFill>
              </a:rPr>
            </a:br>
            <a:r>
              <a:rPr lang="en-US" sz="2500" dirty="0" smtClean="0">
                <a:solidFill>
                  <a:srgbClr val="0000FF"/>
                </a:solidFill>
              </a:rPr>
              <a:t>6. The book was so (</a:t>
            </a:r>
            <a:r>
              <a:rPr lang="en-US" sz="2500" b="1" i="1" dirty="0" smtClean="0">
                <a:solidFill>
                  <a:srgbClr val="0000FF"/>
                </a:solidFill>
              </a:rPr>
              <a:t>excite</a:t>
            </a:r>
            <a:r>
              <a:rPr lang="en-US" sz="2500" dirty="0" smtClean="0">
                <a:solidFill>
                  <a:srgbClr val="0000FF"/>
                </a:solidFill>
              </a:rPr>
              <a:t>) that I couldn’t put it down.</a:t>
            </a:r>
            <a:br>
              <a:rPr lang="en-US" sz="2500" dirty="0" smtClean="0">
                <a:solidFill>
                  <a:srgbClr val="0000FF"/>
                </a:solidFill>
              </a:rPr>
            </a:br>
            <a:r>
              <a:rPr lang="en-US" sz="2500" dirty="0" smtClean="0">
                <a:solidFill>
                  <a:srgbClr val="0000FF"/>
                </a:solidFill>
              </a:rPr>
              <a:t>7. A lot of people (</a:t>
            </a:r>
            <a:r>
              <a:rPr lang="en-US" sz="2500" b="1" i="1" dirty="0" smtClean="0">
                <a:solidFill>
                  <a:srgbClr val="0000FF"/>
                </a:solidFill>
              </a:rPr>
              <a:t>invite</a:t>
            </a:r>
            <a:r>
              <a:rPr lang="en-US" sz="2500" b="1" dirty="0" smtClean="0">
                <a:solidFill>
                  <a:srgbClr val="0000FF"/>
                </a:solidFill>
              </a:rPr>
              <a:t>)</a:t>
            </a:r>
            <a:r>
              <a:rPr lang="en-US" sz="2500" dirty="0" smtClean="0">
                <a:solidFill>
                  <a:srgbClr val="0000FF"/>
                </a:solidFill>
              </a:rPr>
              <a:t> to the party cannot come.</a:t>
            </a:r>
            <a:br>
              <a:rPr lang="en-US" sz="2500" dirty="0" smtClean="0">
                <a:solidFill>
                  <a:srgbClr val="0000FF"/>
                </a:solidFill>
              </a:rPr>
            </a:br>
            <a:r>
              <a:rPr lang="en-US" sz="2500" dirty="0" smtClean="0">
                <a:solidFill>
                  <a:srgbClr val="0000FF"/>
                </a:solidFill>
              </a:rPr>
              <a:t>8. She was lying in the middle of the road, (</a:t>
            </a:r>
            <a:r>
              <a:rPr lang="en-US" sz="2500" b="1" i="1" dirty="0" smtClean="0">
                <a:solidFill>
                  <a:srgbClr val="0000FF"/>
                </a:solidFill>
              </a:rPr>
              <a:t>cry</a:t>
            </a:r>
            <a:r>
              <a:rPr lang="en-US" sz="2500" dirty="0" smtClean="0">
                <a:solidFill>
                  <a:srgbClr val="0000FF"/>
                </a:solidFill>
              </a:rPr>
              <a:t>) for help.</a:t>
            </a:r>
            <a:br>
              <a:rPr lang="en-US" sz="2500" dirty="0" smtClean="0">
                <a:solidFill>
                  <a:srgbClr val="0000FF"/>
                </a:solidFill>
              </a:rPr>
            </a:br>
            <a:r>
              <a:rPr lang="en-US" sz="2500" dirty="0" smtClean="0">
                <a:solidFill>
                  <a:srgbClr val="0000FF"/>
                </a:solidFill>
              </a:rPr>
              <a:t>9. There were some people (</a:t>
            </a:r>
            <a:r>
              <a:rPr lang="en-US" sz="2500" b="1" i="1" dirty="0" smtClean="0">
                <a:solidFill>
                  <a:srgbClr val="0000FF"/>
                </a:solidFill>
              </a:rPr>
              <a:t>swim</a:t>
            </a:r>
            <a:r>
              <a:rPr lang="en-US" sz="2500" dirty="0" smtClean="0">
                <a:solidFill>
                  <a:srgbClr val="0000FF"/>
                </a:solidFill>
              </a:rPr>
              <a:t>) in the river.</a:t>
            </a:r>
            <a:br>
              <a:rPr lang="en-US" sz="2500" dirty="0" smtClean="0">
                <a:solidFill>
                  <a:srgbClr val="0000FF"/>
                </a:solidFill>
              </a:rPr>
            </a:br>
            <a:endParaRPr lang="ru-RU" sz="2500" dirty="0">
              <a:solidFill>
                <a:srgbClr val="0000FF"/>
              </a:solidFill>
            </a:endParaRPr>
          </a:p>
        </p:txBody>
      </p:sp>
      <p:sp>
        <p:nvSpPr>
          <p:cNvPr id="4" name="Прямоугольник 3"/>
          <p:cNvSpPr/>
          <p:nvPr/>
        </p:nvSpPr>
        <p:spPr>
          <a:xfrm>
            <a:off x="539552" y="563635"/>
            <a:ext cx="8352928" cy="461665"/>
          </a:xfrm>
          <a:prstGeom prst="rect">
            <a:avLst/>
          </a:prstGeom>
        </p:spPr>
        <p:txBody>
          <a:bodyPr wrap="square">
            <a:spAutoFit/>
          </a:bodyPr>
          <a:lstStyle/>
          <a:p>
            <a:pPr>
              <a:spcAft>
                <a:spcPts val="0"/>
              </a:spcAft>
            </a:pPr>
            <a:r>
              <a:rPr lang="en-US" sz="2400" b="1" i="1" dirty="0">
                <a:solidFill>
                  <a:srgbClr val="C00000"/>
                </a:solidFill>
                <a:uFill>
                  <a:solidFill>
                    <a:srgbClr val="000000"/>
                  </a:solidFill>
                </a:uFill>
                <a:latin typeface="Times New Roman"/>
                <a:ea typeface="Times New Roman"/>
              </a:rPr>
              <a:t>Open the brackets. Use Participle I or Participle II.   </a:t>
            </a:r>
            <a:endParaRPr lang="ru-RU" sz="2400" b="1" dirty="0">
              <a:solidFill>
                <a:srgbClr val="C00000"/>
              </a:solidFill>
              <a:effectLst/>
              <a:uFill>
                <a:solidFill>
                  <a:srgbClr val="000000"/>
                </a:solidFill>
              </a:uFill>
              <a:latin typeface="Times New Roman"/>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17693" y="339500"/>
            <a:ext cx="1474787"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128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idx="4294967295"/>
          </p:nvPr>
        </p:nvSpPr>
        <p:spPr>
          <a:xfrm>
            <a:off x="467544" y="1844824"/>
            <a:ext cx="8316416" cy="5256212"/>
          </a:xfrm>
        </p:spPr>
        <p:txBody>
          <a:bodyPr>
            <a:noAutofit/>
          </a:bodyPr>
          <a:lstStyle/>
          <a:p>
            <a:pPr algn="l">
              <a:lnSpc>
                <a:spcPct val="150000"/>
              </a:lnSpc>
            </a:pPr>
            <a:r>
              <a:rPr lang="en-US" sz="2500" dirty="0" smtClean="0">
                <a:solidFill>
                  <a:srgbClr val="0000FF"/>
                </a:solidFill>
              </a:rPr>
              <a:t>1. Who is that boy </a:t>
            </a:r>
            <a:r>
              <a:rPr lang="en-US" sz="2500" b="1" i="1" dirty="0" smtClean="0">
                <a:solidFill>
                  <a:srgbClr val="0000FF"/>
                </a:solidFill>
              </a:rPr>
              <a:t>doing</a:t>
            </a:r>
            <a:r>
              <a:rPr lang="en-US" sz="2500" dirty="0" smtClean="0">
                <a:solidFill>
                  <a:srgbClr val="0000FF"/>
                </a:solidFill>
              </a:rPr>
              <a:t> his homework at that table?</a:t>
            </a:r>
            <a:br>
              <a:rPr lang="en-US" sz="2500" dirty="0" smtClean="0">
                <a:solidFill>
                  <a:srgbClr val="0000FF"/>
                </a:solidFill>
              </a:rPr>
            </a:br>
            <a:r>
              <a:rPr lang="en-US" sz="2500" dirty="0" smtClean="0">
                <a:solidFill>
                  <a:srgbClr val="0000FF"/>
                </a:solidFill>
              </a:rPr>
              <a:t>2. The </a:t>
            </a:r>
            <a:r>
              <a:rPr lang="en-US" sz="2500" b="1" i="1" dirty="0" smtClean="0">
                <a:solidFill>
                  <a:srgbClr val="0000FF"/>
                </a:solidFill>
              </a:rPr>
              <a:t>lost </a:t>
            </a:r>
            <a:r>
              <a:rPr lang="en-US" sz="2500" dirty="0" smtClean="0">
                <a:solidFill>
                  <a:srgbClr val="0000FF"/>
                </a:solidFill>
              </a:rPr>
              <a:t>dog was found at last.</a:t>
            </a:r>
            <a:br>
              <a:rPr lang="en-US" sz="2500" dirty="0" smtClean="0">
                <a:solidFill>
                  <a:srgbClr val="0000FF"/>
                </a:solidFill>
              </a:rPr>
            </a:br>
            <a:r>
              <a:rPr lang="en-US" sz="2500" dirty="0" smtClean="0">
                <a:solidFill>
                  <a:srgbClr val="0000FF"/>
                </a:solidFill>
              </a:rPr>
              <a:t>3. Name some places </a:t>
            </a:r>
            <a:r>
              <a:rPr lang="en-US" sz="2500" b="1" i="1" dirty="0" smtClean="0">
                <a:solidFill>
                  <a:srgbClr val="0000FF"/>
                </a:solidFill>
              </a:rPr>
              <a:t>visited</a:t>
            </a:r>
            <a:r>
              <a:rPr lang="en-US" sz="2500" dirty="0" smtClean="0">
                <a:solidFill>
                  <a:srgbClr val="0000FF"/>
                </a:solidFill>
              </a:rPr>
              <a:t> by you last year.</a:t>
            </a:r>
            <a:br>
              <a:rPr lang="en-US" sz="2500" dirty="0" smtClean="0">
                <a:solidFill>
                  <a:srgbClr val="0000FF"/>
                </a:solidFill>
              </a:rPr>
            </a:br>
            <a:r>
              <a:rPr lang="en-US" sz="2500" dirty="0" smtClean="0">
                <a:solidFill>
                  <a:srgbClr val="0000FF"/>
                </a:solidFill>
              </a:rPr>
              <a:t>4. The floor </a:t>
            </a:r>
            <a:r>
              <a:rPr lang="en-US" sz="2500" b="1" i="1" dirty="0" smtClean="0">
                <a:solidFill>
                  <a:srgbClr val="0000FF"/>
                </a:solidFill>
              </a:rPr>
              <a:t>washed</a:t>
            </a:r>
            <a:r>
              <a:rPr lang="en-US" sz="2500" dirty="0" smtClean="0">
                <a:solidFill>
                  <a:srgbClr val="0000FF"/>
                </a:solidFill>
              </a:rPr>
              <a:t> by Helen looked very clean.</a:t>
            </a:r>
            <a:br>
              <a:rPr lang="en-US" sz="2500" dirty="0" smtClean="0">
                <a:solidFill>
                  <a:srgbClr val="0000FF"/>
                </a:solidFill>
              </a:rPr>
            </a:br>
            <a:r>
              <a:rPr lang="en-US" sz="2500" dirty="0" smtClean="0">
                <a:solidFill>
                  <a:srgbClr val="0000FF"/>
                </a:solidFill>
              </a:rPr>
              <a:t>5. Read the </a:t>
            </a:r>
            <a:r>
              <a:rPr lang="en-US" sz="2500" b="1" i="1" dirty="0" smtClean="0">
                <a:solidFill>
                  <a:srgbClr val="0000FF"/>
                </a:solidFill>
              </a:rPr>
              <a:t>translated</a:t>
            </a:r>
            <a:r>
              <a:rPr lang="en-US" sz="2500" dirty="0" smtClean="0">
                <a:solidFill>
                  <a:srgbClr val="0000FF"/>
                </a:solidFill>
              </a:rPr>
              <a:t> sentences once more.</a:t>
            </a:r>
            <a:br>
              <a:rPr lang="en-US" sz="2500" dirty="0" smtClean="0">
                <a:solidFill>
                  <a:srgbClr val="0000FF"/>
                </a:solidFill>
              </a:rPr>
            </a:br>
            <a:r>
              <a:rPr lang="en-US" sz="2500" dirty="0" smtClean="0">
                <a:solidFill>
                  <a:srgbClr val="0000FF"/>
                </a:solidFill>
              </a:rPr>
              <a:t>6. The book was so </a:t>
            </a:r>
            <a:r>
              <a:rPr lang="en-US" sz="2500" b="1" i="1" dirty="0" smtClean="0">
                <a:solidFill>
                  <a:srgbClr val="0000FF"/>
                </a:solidFill>
              </a:rPr>
              <a:t>exciting</a:t>
            </a:r>
            <a:r>
              <a:rPr lang="en-US" sz="2500" dirty="0" smtClean="0">
                <a:solidFill>
                  <a:srgbClr val="0000FF"/>
                </a:solidFill>
              </a:rPr>
              <a:t> that I couldn’t put it down.</a:t>
            </a:r>
            <a:br>
              <a:rPr lang="en-US" sz="2500" dirty="0" smtClean="0">
                <a:solidFill>
                  <a:srgbClr val="0000FF"/>
                </a:solidFill>
              </a:rPr>
            </a:br>
            <a:r>
              <a:rPr lang="en-US" sz="2500" dirty="0" smtClean="0">
                <a:solidFill>
                  <a:srgbClr val="0000FF"/>
                </a:solidFill>
              </a:rPr>
              <a:t>7. A lot of people </a:t>
            </a:r>
            <a:r>
              <a:rPr lang="en-US" sz="2500" b="1" i="1" dirty="0" smtClean="0">
                <a:solidFill>
                  <a:srgbClr val="0000FF"/>
                </a:solidFill>
              </a:rPr>
              <a:t>invited</a:t>
            </a:r>
            <a:r>
              <a:rPr lang="en-US" sz="2500" dirty="0" smtClean="0">
                <a:solidFill>
                  <a:srgbClr val="0000FF"/>
                </a:solidFill>
              </a:rPr>
              <a:t> to the party cannot come.</a:t>
            </a:r>
            <a:br>
              <a:rPr lang="en-US" sz="2500" dirty="0" smtClean="0">
                <a:solidFill>
                  <a:srgbClr val="0000FF"/>
                </a:solidFill>
              </a:rPr>
            </a:br>
            <a:r>
              <a:rPr lang="en-US" sz="2500" dirty="0" smtClean="0">
                <a:solidFill>
                  <a:srgbClr val="0000FF"/>
                </a:solidFill>
              </a:rPr>
              <a:t>8. She was lying in the middle of the road, </a:t>
            </a:r>
            <a:r>
              <a:rPr lang="en-US" sz="2500" b="1" i="1" dirty="0" smtClean="0">
                <a:solidFill>
                  <a:srgbClr val="0000FF"/>
                </a:solidFill>
              </a:rPr>
              <a:t>crying</a:t>
            </a:r>
            <a:r>
              <a:rPr lang="en-US" sz="2500" dirty="0" smtClean="0">
                <a:solidFill>
                  <a:srgbClr val="0000FF"/>
                </a:solidFill>
              </a:rPr>
              <a:t> for help.</a:t>
            </a:r>
            <a:br>
              <a:rPr lang="en-US" sz="2500" dirty="0" smtClean="0">
                <a:solidFill>
                  <a:srgbClr val="0000FF"/>
                </a:solidFill>
              </a:rPr>
            </a:br>
            <a:r>
              <a:rPr lang="en-US" sz="2500" dirty="0" smtClean="0">
                <a:solidFill>
                  <a:srgbClr val="0000FF"/>
                </a:solidFill>
              </a:rPr>
              <a:t>9. There were some children </a:t>
            </a:r>
            <a:r>
              <a:rPr lang="en-US" sz="2500" b="1" i="1" dirty="0" smtClean="0">
                <a:solidFill>
                  <a:srgbClr val="0000FF"/>
                </a:solidFill>
              </a:rPr>
              <a:t>swimming</a:t>
            </a:r>
            <a:r>
              <a:rPr lang="en-US" sz="2500" dirty="0" smtClean="0">
                <a:solidFill>
                  <a:srgbClr val="0000FF"/>
                </a:solidFill>
              </a:rPr>
              <a:t> in the river.</a:t>
            </a:r>
            <a:br>
              <a:rPr lang="en-US" sz="2500" dirty="0" smtClean="0">
                <a:solidFill>
                  <a:srgbClr val="0000FF"/>
                </a:solidFill>
              </a:rPr>
            </a:br>
            <a:endParaRPr lang="ru-RU" sz="2500" dirty="0">
              <a:solidFill>
                <a:srgbClr val="0000FF"/>
              </a:solidFill>
            </a:endParaRPr>
          </a:p>
        </p:txBody>
      </p:sp>
      <p:sp>
        <p:nvSpPr>
          <p:cNvPr id="4" name="Прямоугольник 3"/>
          <p:cNvSpPr/>
          <p:nvPr/>
        </p:nvSpPr>
        <p:spPr>
          <a:xfrm>
            <a:off x="791072" y="692696"/>
            <a:ext cx="8352928" cy="461665"/>
          </a:xfrm>
          <a:prstGeom prst="rect">
            <a:avLst/>
          </a:prstGeom>
        </p:spPr>
        <p:txBody>
          <a:bodyPr wrap="square">
            <a:spAutoFit/>
          </a:bodyPr>
          <a:lstStyle/>
          <a:p>
            <a:pPr>
              <a:spcAft>
                <a:spcPts val="0"/>
              </a:spcAft>
            </a:pPr>
            <a:r>
              <a:rPr lang="en-US" sz="2400" b="1" i="1" dirty="0" smtClean="0">
                <a:solidFill>
                  <a:srgbClr val="C00000"/>
                </a:solidFill>
                <a:uFill>
                  <a:solidFill>
                    <a:srgbClr val="000000"/>
                  </a:solidFill>
                </a:uFill>
                <a:latin typeface="Times New Roman"/>
                <a:ea typeface="Times New Roman"/>
              </a:rPr>
              <a:t>Check  your works.   </a:t>
            </a:r>
            <a:endParaRPr lang="ru-RU" sz="2400" b="1" dirty="0">
              <a:solidFill>
                <a:srgbClr val="C00000"/>
              </a:solidFill>
              <a:effectLst/>
              <a:uFill>
                <a:solidFill>
                  <a:srgbClr val="000000"/>
                </a:solidFill>
              </a:uFill>
              <a:latin typeface="Times New Roman"/>
              <a:ea typeface="Times New Roman"/>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91626" y="476672"/>
            <a:ext cx="1361496"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0567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57200" y="1988840"/>
            <a:ext cx="8229600" cy="4137323"/>
          </a:xfrm>
        </p:spPr>
        <p:txBody>
          <a:bodyPr>
            <a:normAutofit/>
          </a:bodyPr>
          <a:lstStyle/>
          <a:p>
            <a:r>
              <a:rPr lang="pt-BR" sz="4400" b="1" dirty="0" smtClean="0">
                <a:solidFill>
                  <a:srgbClr val="C00000"/>
                </a:solidFill>
              </a:rPr>
              <a:t> </a:t>
            </a:r>
            <a:r>
              <a:rPr lang="pt-BR" sz="4400" b="1" dirty="0">
                <a:solidFill>
                  <a:srgbClr val="C00000"/>
                </a:solidFill>
              </a:rPr>
              <a:t>TB ex. 6, p.76</a:t>
            </a:r>
          </a:p>
          <a:p>
            <a:r>
              <a:rPr lang="pt-BR" sz="4400" b="1" smtClean="0">
                <a:solidFill>
                  <a:srgbClr val="C00000"/>
                </a:solidFill>
              </a:rPr>
              <a:t> </a:t>
            </a:r>
            <a:r>
              <a:rPr lang="pt-BR" sz="4400" b="1" dirty="0">
                <a:solidFill>
                  <a:srgbClr val="C00000"/>
                </a:solidFill>
              </a:rPr>
              <a:t>TB ex. 10 (A,B), p.79</a:t>
            </a:r>
          </a:p>
          <a:p>
            <a:endParaRPr lang="ru-RU" sz="4400" b="1" dirty="0">
              <a:solidFill>
                <a:srgbClr val="C00000"/>
              </a:solidFill>
            </a:endParaRPr>
          </a:p>
        </p:txBody>
      </p:sp>
      <p:sp>
        <p:nvSpPr>
          <p:cNvPr id="3" name="Заголовок 2"/>
          <p:cNvSpPr>
            <a:spLocks noGrp="1"/>
          </p:cNvSpPr>
          <p:nvPr>
            <p:ph type="title"/>
          </p:nvPr>
        </p:nvSpPr>
        <p:spPr/>
        <p:txBody>
          <a:bodyPr>
            <a:normAutofit/>
          </a:bodyPr>
          <a:lstStyle/>
          <a:p>
            <a:r>
              <a:rPr lang="en-US" sz="5400" dirty="0" smtClean="0">
                <a:solidFill>
                  <a:srgbClr val="7030A0"/>
                </a:solidFill>
                <a:effectLst>
                  <a:outerShdw blurRad="38100" dist="38100" dir="2700000" algn="tl">
                    <a:srgbClr val="000000">
                      <a:alpha val="43137"/>
                    </a:srgbClr>
                  </a:outerShdw>
                </a:effectLst>
                <a:latin typeface="Aharoni" pitchFamily="2" charset="-79"/>
                <a:cs typeface="Aharoni" pitchFamily="2" charset="-79"/>
              </a:rPr>
              <a:t>Home Task</a:t>
            </a:r>
            <a:endParaRPr lang="ru-RU" sz="5400" dirty="0">
              <a:solidFill>
                <a:srgbClr val="7030A0"/>
              </a:solidFill>
              <a:effectLst>
                <a:outerShdw blurRad="38100" dist="38100" dir="2700000" algn="tl">
                  <a:srgbClr val="000000">
                    <a:alpha val="43137"/>
                  </a:srgbClr>
                </a:outerShdw>
              </a:effectLst>
              <a:cs typeface="Aharoni" pitchFamily="2"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2" y="3760358"/>
            <a:ext cx="2880320" cy="2150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4831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endParaRPr lang="ru-RU"/>
          </a:p>
        </p:txBody>
      </p:sp>
      <p:sp>
        <p:nvSpPr>
          <p:cNvPr id="4" name="Заголовок 3"/>
          <p:cNvSpPr>
            <a:spLocks noGrp="1"/>
          </p:cNvSpPr>
          <p:nvPr>
            <p:ph type="ctrTitle"/>
          </p:nvPr>
        </p:nvSpPr>
        <p:spPr>
          <a:xfrm>
            <a:off x="323528" y="0"/>
            <a:ext cx="8363272" cy="6309320"/>
          </a:xfrm>
        </p:spPr>
        <p:txBody>
          <a:bodyPr>
            <a:normAutofit/>
          </a:bodyPr>
          <a:lstStyle/>
          <a:p>
            <a:pPr algn="l">
              <a:lnSpc>
                <a:spcPct val="150000"/>
              </a:lnSpc>
            </a:pPr>
            <a:r>
              <a:rPr lang="en-US" sz="4400" dirty="0" smtClean="0">
                <a:solidFill>
                  <a:srgbClr val="FF0000"/>
                </a:solidFill>
                <a:effectLst>
                  <a:outerShdw blurRad="38100" dist="38100" dir="2700000" algn="tl">
                    <a:srgbClr val="000000">
                      <a:alpha val="43137"/>
                    </a:srgbClr>
                  </a:outerShdw>
                </a:effectLst>
                <a:latin typeface="Estrangelo Edessa" pitchFamily="66" charset="0"/>
                <a:cs typeface="Estrangelo Edessa" pitchFamily="66" charset="0"/>
              </a:rPr>
              <a:t>          Express your opinion:</a:t>
            </a:r>
            <a:r>
              <a:rPr lang="en-US" dirty="0" smtClean="0">
                <a:solidFill>
                  <a:srgbClr val="FF0000"/>
                </a:solidFill>
                <a:effectLst>
                  <a:outerShdw blurRad="38100" dist="38100" dir="2700000" algn="tl">
                    <a:srgbClr val="000000">
                      <a:alpha val="43137"/>
                    </a:srgbClr>
                  </a:outerShdw>
                </a:effectLst>
                <a:latin typeface="Estrangelo Edessa" pitchFamily="66" charset="0"/>
                <a:cs typeface="Estrangelo Edessa" pitchFamily="66" charset="0"/>
              </a:rPr>
              <a:t/>
            </a:r>
            <a:br>
              <a:rPr lang="en-US" dirty="0" smtClean="0">
                <a:solidFill>
                  <a:srgbClr val="FF0000"/>
                </a:solidFill>
                <a:effectLst>
                  <a:outerShdw blurRad="38100" dist="38100" dir="2700000" algn="tl">
                    <a:srgbClr val="000000">
                      <a:alpha val="43137"/>
                    </a:srgbClr>
                  </a:outerShdw>
                </a:effectLst>
                <a:latin typeface="Estrangelo Edessa" pitchFamily="66" charset="0"/>
                <a:cs typeface="Estrangelo Edessa" pitchFamily="66" charset="0"/>
              </a:rPr>
            </a:br>
            <a:r>
              <a:rPr lang="en-US" b="1" i="1" dirty="0" smtClean="0">
                <a:solidFill>
                  <a:srgbClr val="0000FF"/>
                </a:solidFill>
              </a:rPr>
              <a:t>It </a:t>
            </a:r>
            <a:r>
              <a:rPr lang="en-US" b="1" i="1" dirty="0">
                <a:solidFill>
                  <a:srgbClr val="0000FF"/>
                </a:solidFill>
              </a:rPr>
              <a:t>was </a:t>
            </a:r>
            <a:r>
              <a:rPr lang="en-US" b="1" i="1" dirty="0" smtClean="0">
                <a:solidFill>
                  <a:srgbClr val="0000FF"/>
                </a:solidFill>
              </a:rPr>
              <a:t>interesting / useful / useless </a:t>
            </a:r>
            <a:r>
              <a:rPr lang="en-US" b="1" i="1" dirty="0">
                <a:solidFill>
                  <a:srgbClr val="0000FF"/>
                </a:solidFill>
              </a:rPr>
              <a:t>for me to …</a:t>
            </a:r>
            <a:br>
              <a:rPr lang="en-US" b="1" i="1" dirty="0">
                <a:solidFill>
                  <a:srgbClr val="0000FF"/>
                </a:solidFill>
              </a:rPr>
            </a:br>
            <a:r>
              <a:rPr lang="en-US" b="1" i="1" dirty="0">
                <a:solidFill>
                  <a:srgbClr val="0000FF"/>
                </a:solidFill>
              </a:rPr>
              <a:t>Now I know how to …</a:t>
            </a:r>
            <a:br>
              <a:rPr lang="en-US" b="1" i="1" dirty="0">
                <a:solidFill>
                  <a:srgbClr val="0000FF"/>
                </a:solidFill>
              </a:rPr>
            </a:br>
            <a:r>
              <a:rPr lang="en-US" b="1" i="1" dirty="0">
                <a:solidFill>
                  <a:srgbClr val="0000FF"/>
                </a:solidFill>
              </a:rPr>
              <a:t>Now I can …</a:t>
            </a:r>
            <a:br>
              <a:rPr lang="en-US" b="1" i="1" dirty="0">
                <a:solidFill>
                  <a:srgbClr val="0000FF"/>
                </a:solidFill>
              </a:rPr>
            </a:br>
            <a:r>
              <a:rPr lang="en-US" b="1" i="1" dirty="0">
                <a:solidFill>
                  <a:srgbClr val="0000FF"/>
                </a:solidFill>
              </a:rPr>
              <a:t>But I can’t </a:t>
            </a:r>
            <a:r>
              <a:rPr lang="en-US" b="1" i="1" dirty="0" smtClean="0">
                <a:solidFill>
                  <a:srgbClr val="0000FF"/>
                </a:solidFill>
              </a:rPr>
              <a:t>…</a:t>
            </a:r>
            <a:endParaRPr lang="ru-RU" dirty="0"/>
          </a:p>
        </p:txBody>
      </p:sp>
    </p:spTree>
    <p:extLst>
      <p:ext uri="{BB962C8B-B14F-4D97-AF65-F5344CB8AC3E}">
        <p14:creationId xmlns:p14="http://schemas.microsoft.com/office/powerpoint/2010/main" xmlns="" val="3469615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1052736"/>
            <a:ext cx="4320480" cy="4756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102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611560" y="1844824"/>
            <a:ext cx="8147248" cy="1470025"/>
          </a:xfrm>
        </p:spPr>
        <p:txBody>
          <a:bodyPr>
            <a:noAutofit/>
          </a:bodyPr>
          <a:lstStyle/>
          <a:p>
            <a:r>
              <a:rPr lang="en-US" sz="7200" b="1" dirty="0">
                <a:solidFill>
                  <a:srgbClr val="7030A0"/>
                </a:solidFill>
                <a:latin typeface="Batang" pitchFamily="18" charset="-127"/>
                <a:ea typeface="Batang" pitchFamily="18" charset="-127"/>
              </a:rPr>
              <a:t>English Participle </a:t>
            </a:r>
            <a:endParaRPr lang="ru-RU" sz="7200" dirty="0"/>
          </a:p>
        </p:txBody>
      </p:sp>
      <p:pic>
        <p:nvPicPr>
          <p:cNvPr id="6" name="Picture 2" descr="D:\ДИСК 40 ДЛЯ НАТУСИ\картинки\флаг.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4941168"/>
            <a:ext cx="1802750" cy="1296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416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620688"/>
            <a:ext cx="8064896" cy="5544616"/>
          </a:xfrm>
        </p:spPr>
        <p:txBody>
          <a:bodyPr>
            <a:normAutofit fontScale="90000"/>
          </a:bodyPr>
          <a:lstStyle/>
          <a:p>
            <a:pPr algn="l"/>
            <a:r>
              <a:rPr lang="ru-RU" b="1" dirty="0" smtClean="0">
                <a:solidFill>
                  <a:srgbClr val="002060"/>
                </a:solidFill>
                <a:latin typeface="Arial Narrow" pitchFamily="34" charset="0"/>
              </a:rPr>
              <a:t>Причастие </a:t>
            </a:r>
            <a:r>
              <a:rPr lang="en-US" b="1" dirty="0" smtClean="0">
                <a:solidFill>
                  <a:srgbClr val="002060"/>
                </a:solidFill>
                <a:latin typeface="Arial Narrow" pitchFamily="34" charset="0"/>
              </a:rPr>
              <a:t>(Participle)</a:t>
            </a:r>
            <a:r>
              <a:rPr lang="ru-RU" dirty="0" smtClean="0">
                <a:solidFill>
                  <a:srgbClr val="002060"/>
                </a:solidFill>
                <a:latin typeface="Arial Narrow" pitchFamily="34" charset="0"/>
              </a:rPr>
              <a:t> </a:t>
            </a:r>
            <a:r>
              <a:rPr lang="ru-RU" dirty="0">
                <a:solidFill>
                  <a:srgbClr val="002060"/>
                </a:solidFill>
                <a:latin typeface="Arial Narrow" pitchFamily="34" charset="0"/>
              </a:rPr>
              <a:t>– это неличная форма глагола, сочетающая </a:t>
            </a:r>
            <a:r>
              <a:rPr lang="ru-RU" dirty="0" smtClean="0">
                <a:solidFill>
                  <a:srgbClr val="002060"/>
                </a:solidFill>
                <a:latin typeface="Arial Narrow" pitchFamily="34" charset="0"/>
              </a:rPr>
              <a:t>свойства:</a:t>
            </a:r>
            <a:br>
              <a:rPr lang="ru-RU" dirty="0" smtClean="0">
                <a:solidFill>
                  <a:srgbClr val="002060"/>
                </a:solidFill>
                <a:latin typeface="Arial Narrow" pitchFamily="34" charset="0"/>
              </a:rPr>
            </a:br>
            <a:r>
              <a:rPr lang="ru-RU" dirty="0" smtClean="0">
                <a:solidFill>
                  <a:srgbClr val="002060"/>
                </a:solidFill>
                <a:latin typeface="Arial Narrow" pitchFamily="34" charset="0"/>
              </a:rPr>
              <a:t>    </a:t>
            </a:r>
            <a:r>
              <a:rPr lang="ru-RU" dirty="0" smtClean="0">
                <a:solidFill>
                  <a:schemeClr val="tx2">
                    <a:lumMod val="50000"/>
                  </a:schemeClr>
                </a:solidFill>
                <a:latin typeface="Arial Narrow" pitchFamily="34" charset="0"/>
              </a:rPr>
              <a:t>- </a:t>
            </a:r>
            <a:r>
              <a:rPr lang="ru-RU" sz="3600" b="1" dirty="0" smtClean="0">
                <a:solidFill>
                  <a:schemeClr val="tx2">
                    <a:lumMod val="50000"/>
                  </a:schemeClr>
                </a:solidFill>
                <a:latin typeface="+mn-lt"/>
                <a:cs typeface="Times New Roman" pitchFamily="18" charset="0"/>
              </a:rPr>
              <a:t>глагола</a:t>
            </a:r>
            <a:r>
              <a:rPr lang="ru-RU" sz="3600" dirty="0" smtClean="0">
                <a:solidFill>
                  <a:schemeClr val="tx2">
                    <a:lumMod val="50000"/>
                  </a:schemeClr>
                </a:solidFill>
                <a:latin typeface="+mn-lt"/>
                <a:cs typeface="Times New Roman" pitchFamily="18" charset="0"/>
              </a:rPr>
              <a:t> </a:t>
            </a:r>
            <a:r>
              <a:rPr lang="ru-RU" sz="3100" dirty="0" smtClean="0">
                <a:solidFill>
                  <a:srgbClr val="002060"/>
                </a:solidFill>
                <a:latin typeface="+mn-lt"/>
                <a:cs typeface="Times New Roman" pitchFamily="18" charset="0"/>
              </a:rPr>
              <a:t>(обозначает действие, может определяться наречием и иметь прямое дополнение),</a:t>
            </a:r>
            <a:br>
              <a:rPr lang="ru-RU" sz="3100" dirty="0" smtClean="0">
                <a:solidFill>
                  <a:srgbClr val="002060"/>
                </a:solidFill>
                <a:latin typeface="+mn-lt"/>
                <a:cs typeface="Times New Roman" pitchFamily="18" charset="0"/>
              </a:rPr>
            </a:br>
            <a:r>
              <a:rPr lang="ru-RU" sz="3600" dirty="0" smtClean="0">
                <a:solidFill>
                  <a:srgbClr val="002060"/>
                </a:solidFill>
                <a:latin typeface="+mn-lt"/>
                <a:cs typeface="Times New Roman" pitchFamily="18" charset="0"/>
              </a:rPr>
              <a:t/>
            </a:r>
            <a:br>
              <a:rPr lang="ru-RU" sz="3600" dirty="0" smtClean="0">
                <a:solidFill>
                  <a:srgbClr val="002060"/>
                </a:solidFill>
                <a:latin typeface="+mn-lt"/>
                <a:cs typeface="Times New Roman" pitchFamily="18" charset="0"/>
              </a:rPr>
            </a:br>
            <a:r>
              <a:rPr lang="ru-RU" sz="3600" dirty="0" smtClean="0">
                <a:solidFill>
                  <a:srgbClr val="002060"/>
                </a:solidFill>
                <a:latin typeface="+mn-lt"/>
                <a:cs typeface="Times New Roman" pitchFamily="18" charset="0"/>
              </a:rPr>
              <a:t>    - </a:t>
            </a:r>
            <a:r>
              <a:rPr lang="ru-RU" sz="3600" b="1" dirty="0" smtClean="0">
                <a:solidFill>
                  <a:schemeClr val="tx2">
                    <a:lumMod val="50000"/>
                  </a:schemeClr>
                </a:solidFill>
                <a:latin typeface="+mn-lt"/>
                <a:cs typeface="Times New Roman" pitchFamily="18" charset="0"/>
              </a:rPr>
              <a:t>прилагательного</a:t>
            </a:r>
            <a:r>
              <a:rPr lang="ru-RU" sz="3600" dirty="0" smtClean="0">
                <a:solidFill>
                  <a:srgbClr val="002060"/>
                </a:solidFill>
                <a:latin typeface="+mn-lt"/>
                <a:cs typeface="Times New Roman" pitchFamily="18" charset="0"/>
              </a:rPr>
              <a:t> </a:t>
            </a:r>
            <a:r>
              <a:rPr lang="ru-RU" sz="3100" dirty="0" smtClean="0">
                <a:solidFill>
                  <a:srgbClr val="002060"/>
                </a:solidFill>
                <a:latin typeface="+mn-lt"/>
                <a:cs typeface="Times New Roman" pitchFamily="18" charset="0"/>
              </a:rPr>
              <a:t>(может отвечать на вопрос </a:t>
            </a:r>
            <a:r>
              <a:rPr lang="ru-RU" sz="3100" i="1" dirty="0" smtClean="0">
                <a:solidFill>
                  <a:srgbClr val="002060"/>
                </a:solidFill>
                <a:latin typeface="+mn-lt"/>
                <a:cs typeface="Times New Roman" pitchFamily="18" charset="0"/>
              </a:rPr>
              <a:t>какой ?</a:t>
            </a:r>
            <a:r>
              <a:rPr lang="ru-RU" sz="3100" dirty="0" smtClean="0">
                <a:solidFill>
                  <a:srgbClr val="002060"/>
                </a:solidFill>
                <a:latin typeface="+mn-lt"/>
                <a:cs typeface="Times New Roman" pitchFamily="18" charset="0"/>
              </a:rPr>
              <a:t> и выполнять функцию определения)</a:t>
            </a:r>
            <a:br>
              <a:rPr lang="ru-RU" sz="3100" dirty="0" smtClean="0">
                <a:solidFill>
                  <a:srgbClr val="002060"/>
                </a:solidFill>
                <a:latin typeface="+mn-lt"/>
                <a:cs typeface="Times New Roman" pitchFamily="18" charset="0"/>
              </a:rPr>
            </a:br>
            <a:r>
              <a:rPr lang="ru-RU" sz="3100" dirty="0" smtClean="0">
                <a:solidFill>
                  <a:srgbClr val="002060"/>
                </a:solidFill>
                <a:latin typeface="+mn-lt"/>
                <a:cs typeface="Times New Roman" pitchFamily="18" charset="0"/>
              </a:rPr>
              <a:t/>
            </a:r>
            <a:br>
              <a:rPr lang="ru-RU" sz="3100" dirty="0" smtClean="0">
                <a:solidFill>
                  <a:srgbClr val="002060"/>
                </a:solidFill>
                <a:latin typeface="+mn-lt"/>
                <a:cs typeface="Times New Roman" pitchFamily="18" charset="0"/>
              </a:rPr>
            </a:br>
            <a:r>
              <a:rPr lang="ru-RU" sz="3100" dirty="0" smtClean="0">
                <a:solidFill>
                  <a:srgbClr val="002060"/>
                </a:solidFill>
                <a:latin typeface="+mn-lt"/>
                <a:cs typeface="Times New Roman" pitchFamily="18" charset="0"/>
              </a:rPr>
              <a:t>    </a:t>
            </a:r>
            <a:r>
              <a:rPr lang="ru-RU" sz="3600" dirty="0" smtClean="0">
                <a:solidFill>
                  <a:schemeClr val="tx2">
                    <a:lumMod val="50000"/>
                  </a:schemeClr>
                </a:solidFill>
                <a:latin typeface="+mn-lt"/>
                <a:cs typeface="Times New Roman" pitchFamily="18" charset="0"/>
              </a:rPr>
              <a:t>- </a:t>
            </a:r>
            <a:r>
              <a:rPr lang="ru-RU" sz="3600" b="1" dirty="0" smtClean="0">
                <a:solidFill>
                  <a:schemeClr val="tx2">
                    <a:lumMod val="50000"/>
                  </a:schemeClr>
                </a:solidFill>
                <a:latin typeface="+mn-lt"/>
                <a:cs typeface="Times New Roman" pitchFamily="18" charset="0"/>
              </a:rPr>
              <a:t>наречия</a:t>
            </a:r>
            <a:r>
              <a:rPr lang="ru-RU" sz="3600" dirty="0" smtClean="0">
                <a:solidFill>
                  <a:schemeClr val="tx2">
                    <a:lumMod val="50000"/>
                  </a:schemeClr>
                </a:solidFill>
                <a:latin typeface="+mn-lt"/>
                <a:cs typeface="Times New Roman" pitchFamily="18" charset="0"/>
              </a:rPr>
              <a:t> </a:t>
            </a:r>
            <a:r>
              <a:rPr lang="ru-RU" sz="3100" dirty="0" smtClean="0">
                <a:solidFill>
                  <a:srgbClr val="002060"/>
                </a:solidFill>
                <a:latin typeface="+mn-lt"/>
                <a:cs typeface="Times New Roman" pitchFamily="18" charset="0"/>
              </a:rPr>
              <a:t>(может выполнять функцию обстоятельства образа действия, выраженного сказуемым).</a:t>
            </a:r>
            <a:endParaRPr lang="ru-RU" sz="3100" dirty="0">
              <a:solidFill>
                <a:srgbClr val="002060"/>
              </a:solidFill>
              <a:latin typeface="+mn-lt"/>
              <a:cs typeface="Times New Roman" pitchFamily="18" charset="0"/>
            </a:endParaRPr>
          </a:p>
        </p:txBody>
      </p:sp>
    </p:spTree>
    <p:extLst>
      <p:ext uri="{BB962C8B-B14F-4D97-AF65-F5344CB8AC3E}">
        <p14:creationId xmlns:p14="http://schemas.microsoft.com/office/powerpoint/2010/main" xmlns="" val="55260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0300" y="447750"/>
            <a:ext cx="6120680" cy="769441"/>
          </a:xfrm>
          <a:prstGeom prst="rect">
            <a:avLst/>
          </a:prstGeom>
          <a:noFill/>
        </p:spPr>
        <p:txBody>
          <a:bodyPr wrap="square" rtlCol="0">
            <a:spAutoFit/>
          </a:bodyPr>
          <a:lstStyle/>
          <a:p>
            <a:pPr algn="ctr"/>
            <a:r>
              <a:rPr lang="en-US" sz="4400" b="1" u="sng" dirty="0" smtClean="0">
                <a:solidFill>
                  <a:srgbClr val="7030A0"/>
                </a:solidFill>
                <a:latin typeface="Century" pitchFamily="18" charset="0"/>
                <a:cs typeface="FrankRuehl" pitchFamily="34" charset="-79"/>
              </a:rPr>
              <a:t> Participle</a:t>
            </a:r>
            <a:r>
              <a:rPr lang="en-US" sz="4400" b="1" u="sng" dirty="0">
                <a:solidFill>
                  <a:srgbClr val="7030A0"/>
                </a:solidFill>
                <a:latin typeface="Century" pitchFamily="18" charset="0"/>
                <a:cs typeface="FrankRuehl" pitchFamily="34" charset="-79"/>
              </a:rPr>
              <a:t>s</a:t>
            </a:r>
            <a:r>
              <a:rPr lang="en-US" sz="4400" b="1" u="sng" dirty="0" smtClean="0">
                <a:solidFill>
                  <a:srgbClr val="7030A0"/>
                </a:solidFill>
                <a:latin typeface="Century" pitchFamily="18" charset="0"/>
                <a:cs typeface="FrankRuehl" pitchFamily="34" charset="-79"/>
              </a:rPr>
              <a:t> </a:t>
            </a:r>
            <a:endParaRPr lang="ru-RU" sz="4400" b="1" u="sng" dirty="0">
              <a:solidFill>
                <a:srgbClr val="7030A0"/>
              </a:solidFill>
              <a:latin typeface="Century" pitchFamily="18" charset="0"/>
              <a:cs typeface="FrankRuehl" pitchFamily="34" charset="-79"/>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850132728"/>
              </p:ext>
            </p:extLst>
          </p:nvPr>
        </p:nvGraphicFramePr>
        <p:xfrm>
          <a:off x="395536" y="1844824"/>
          <a:ext cx="8208912" cy="3744416"/>
        </p:xfrm>
        <a:graphic>
          <a:graphicData uri="http://schemas.openxmlformats.org/drawingml/2006/table">
            <a:tbl>
              <a:tblPr firstRow="1" bandRow="1">
                <a:tableStyleId>{69012ECD-51FC-41F1-AA8D-1B2483CD663E}</a:tableStyleId>
              </a:tblPr>
              <a:tblGrid>
                <a:gridCol w="3960440"/>
                <a:gridCol w="4248472"/>
              </a:tblGrid>
              <a:tr h="1224136">
                <a:tc>
                  <a:txBody>
                    <a:bodyPr/>
                    <a:lstStyle/>
                    <a:p>
                      <a:pPr algn="ctr"/>
                      <a:r>
                        <a:rPr lang="en-US" sz="4000" i="1" dirty="0" smtClean="0"/>
                        <a:t>(Present) </a:t>
                      </a:r>
                      <a:r>
                        <a:rPr lang="en-US" sz="4000" dirty="0" smtClean="0"/>
                        <a:t>Participle I</a:t>
                      </a:r>
                      <a:r>
                        <a:rPr lang="en-US" sz="4000" baseline="0" dirty="0" smtClean="0"/>
                        <a:t> </a:t>
                      </a:r>
                      <a:endParaRPr lang="ru-RU"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i="1" dirty="0" smtClean="0"/>
                        <a:t>(Past)</a:t>
                      </a:r>
                    </a:p>
                    <a:p>
                      <a:pPr algn="ctr"/>
                      <a:r>
                        <a:rPr lang="en-US" sz="4000" dirty="0" smtClean="0"/>
                        <a:t> Participle II</a:t>
                      </a:r>
                      <a:endParaRPr lang="ru-RU"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776">
                <a:tc>
                  <a:txBody>
                    <a:bodyPr/>
                    <a:lstStyle/>
                    <a:p>
                      <a:pPr algn="ctr"/>
                      <a:r>
                        <a:rPr lang="en-US" sz="5400" b="1" dirty="0" err="1" smtClean="0">
                          <a:solidFill>
                            <a:srgbClr val="C00000"/>
                          </a:solidFill>
                        </a:rPr>
                        <a:t>V+ing</a:t>
                      </a:r>
                      <a:endParaRPr lang="en-US" sz="5400" b="1" dirty="0" smtClean="0">
                        <a:solidFill>
                          <a:srgbClr val="C00000"/>
                        </a:solidFill>
                      </a:endParaRPr>
                    </a:p>
                    <a:p>
                      <a:pPr algn="ctr"/>
                      <a:r>
                        <a:rPr lang="en-US" sz="5400" b="1" i="1" dirty="0" smtClean="0">
                          <a:solidFill>
                            <a:srgbClr val="002060"/>
                          </a:solidFill>
                        </a:rPr>
                        <a:t>writing</a:t>
                      </a:r>
                      <a:endParaRPr lang="ru-RU" sz="5400" b="1" i="1" dirty="0" smtClean="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err="1" smtClean="0">
                          <a:ln>
                            <a:noFill/>
                          </a:ln>
                          <a:solidFill>
                            <a:srgbClr val="C00000"/>
                          </a:solidFill>
                          <a:effectLst/>
                          <a:uLnTx/>
                          <a:uFillTx/>
                          <a:latin typeface="+mn-lt"/>
                          <a:ea typeface="+mn-ea"/>
                          <a:cs typeface="+mn-cs"/>
                        </a:rPr>
                        <a:t>V+ed</a:t>
                      </a:r>
                      <a:r>
                        <a:rPr kumimoji="0" lang="en-US" sz="5400" b="1" i="0" u="none" strike="noStrike" kern="0" cap="none" spc="0" normalizeH="0" baseline="0" noProof="0" dirty="0" smtClean="0">
                          <a:ln>
                            <a:noFill/>
                          </a:ln>
                          <a:solidFill>
                            <a:srgbClr val="C00000"/>
                          </a:solidFill>
                          <a:effectLst/>
                          <a:uLnTx/>
                          <a:uFillTx/>
                          <a:latin typeface="+mn-lt"/>
                          <a:ea typeface="+mn-ea"/>
                          <a:cs typeface="+mn-cs"/>
                        </a:rPr>
                        <a:t> / V3</a:t>
                      </a:r>
                    </a:p>
                    <a:p>
                      <a:pPr algn="ctr"/>
                      <a:r>
                        <a:rPr kumimoji="0" lang="en-US" sz="5400" b="1" i="1" u="none" strike="noStrike" kern="0" cap="none" spc="0" normalizeH="0" baseline="0" noProof="0" dirty="0" smtClean="0">
                          <a:ln>
                            <a:noFill/>
                          </a:ln>
                          <a:solidFill>
                            <a:srgbClr val="002060"/>
                          </a:solidFill>
                          <a:effectLst/>
                          <a:uLnTx/>
                          <a:uFillTx/>
                          <a:latin typeface="+mn-lt"/>
                          <a:ea typeface="+mn-ea"/>
                          <a:cs typeface="+mn-cs"/>
                        </a:rPr>
                        <a:t>written</a:t>
                      </a:r>
                      <a:endParaRPr lang="ru-RU" sz="5400" b="1" i="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648"/>
            <a:ext cx="1531386" cy="1483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6684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971600" y="5445224"/>
            <a:ext cx="6194066" cy="1726705"/>
          </a:xfrm>
        </p:spPr>
        <p:txBody>
          <a:bodyPr>
            <a:normAutofit/>
          </a:bodyPr>
          <a:lstStyle/>
          <a:p>
            <a:pPr algn="l"/>
            <a:endParaRPr lang="ru-RU" sz="2000" b="1" i="1" dirty="0">
              <a:solidFill>
                <a:srgbClr val="0070C0"/>
              </a:solidFill>
            </a:endParaRPr>
          </a:p>
        </p:txBody>
      </p:sp>
      <p:sp>
        <p:nvSpPr>
          <p:cNvPr id="3" name="Заголовок 2"/>
          <p:cNvSpPr>
            <a:spLocks noGrp="1"/>
          </p:cNvSpPr>
          <p:nvPr>
            <p:ph type="ctrTitle"/>
          </p:nvPr>
        </p:nvSpPr>
        <p:spPr>
          <a:xfrm>
            <a:off x="827584" y="3789040"/>
            <a:ext cx="7577814" cy="2334121"/>
          </a:xfrm>
        </p:spPr>
        <p:txBody>
          <a:bodyPr>
            <a:normAutofit fontScale="90000"/>
          </a:bodyPr>
          <a:lstStyle/>
          <a:p>
            <a:pPr lvl="0" algn="l">
              <a:spcAft>
                <a:spcPts val="600"/>
              </a:spcAft>
              <a:defRPr/>
            </a:pPr>
            <a:r>
              <a:rPr lang="en-US" b="1" dirty="0" smtClean="0">
                <a:solidFill>
                  <a:srgbClr val="C00000"/>
                </a:solidFill>
              </a:rPr>
              <a:t>Participle I </a:t>
            </a:r>
            <a:r>
              <a:rPr lang="ru-RU" b="1" dirty="0" smtClean="0">
                <a:solidFill>
                  <a:schemeClr val="tx2">
                    <a:lumMod val="75000"/>
                  </a:schemeClr>
                </a:solidFill>
              </a:rPr>
              <a:t>соответствует </a:t>
            </a:r>
            <a:r>
              <a:rPr lang="ru-RU" b="1" dirty="0">
                <a:solidFill>
                  <a:schemeClr val="tx2">
                    <a:lumMod val="75000"/>
                  </a:schemeClr>
                </a:solidFill>
              </a:rPr>
              <a:t>русскому </a:t>
            </a:r>
            <a:r>
              <a:rPr lang="ru-RU" b="1" i="1" dirty="0">
                <a:solidFill>
                  <a:srgbClr val="0070C0"/>
                </a:solidFill>
              </a:rPr>
              <a:t>причастию</a:t>
            </a:r>
            <a:r>
              <a:rPr lang="ru-RU" b="1" dirty="0">
                <a:solidFill>
                  <a:schemeClr val="tx2">
                    <a:lumMod val="75000"/>
                  </a:schemeClr>
                </a:solidFill>
              </a:rPr>
              <a:t> настоящего времени и </a:t>
            </a:r>
            <a:r>
              <a:rPr lang="ru-RU" b="1" i="1" dirty="0">
                <a:solidFill>
                  <a:srgbClr val="0070C0"/>
                </a:solidFill>
              </a:rPr>
              <a:t>деепричастию</a:t>
            </a:r>
            <a:r>
              <a:rPr lang="ru-RU" b="1" dirty="0">
                <a:solidFill>
                  <a:schemeClr val="tx2">
                    <a:lumMod val="75000"/>
                  </a:schemeClr>
                </a:solidFill>
              </a:rPr>
              <a:t> несовершенного вида:  </a:t>
            </a:r>
            <a:r>
              <a:rPr lang="en-US" b="1" dirty="0" smtClean="0">
                <a:solidFill>
                  <a:schemeClr val="tx2">
                    <a:lumMod val="75000"/>
                  </a:schemeClr>
                </a:solidFill>
              </a:rPr>
              <a:t/>
            </a:r>
            <a:br>
              <a:rPr lang="en-US" b="1" dirty="0" smtClean="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rgbClr val="C00000"/>
                </a:solidFill>
                <a:latin typeface="Arial Narrow" pitchFamily="34" charset="0"/>
              </a:rPr>
              <a:t>painting</a:t>
            </a:r>
            <a:r>
              <a:rPr lang="ru-RU" b="1" dirty="0">
                <a:solidFill>
                  <a:srgbClr val="C00000"/>
                </a:solidFill>
                <a:latin typeface="Arial Narrow" pitchFamily="34" charset="0"/>
              </a:rPr>
              <a:t> </a:t>
            </a:r>
            <a:r>
              <a:rPr lang="ru-RU" b="1" i="1" dirty="0">
                <a:solidFill>
                  <a:srgbClr val="0070C0"/>
                </a:solidFill>
                <a:latin typeface="Arial Narrow" pitchFamily="34" charset="0"/>
              </a:rPr>
              <a:t>– рисующий, рисуя;</a:t>
            </a:r>
            <a:r>
              <a:rPr lang="en-US" b="1" i="1" dirty="0">
                <a:solidFill>
                  <a:srgbClr val="0070C0"/>
                </a:solidFill>
                <a:latin typeface="Arial Narrow" pitchFamily="34" charset="0"/>
              </a:rPr>
              <a:t/>
            </a:r>
            <a:br>
              <a:rPr lang="en-US" b="1" i="1" dirty="0">
                <a:solidFill>
                  <a:srgbClr val="0070C0"/>
                </a:solidFill>
                <a:latin typeface="Arial Narrow" pitchFamily="34" charset="0"/>
              </a:rPr>
            </a:br>
            <a:r>
              <a:rPr lang="en-US" b="1" dirty="0">
                <a:solidFill>
                  <a:srgbClr val="C00000"/>
                </a:solidFill>
                <a:latin typeface="Arial Narrow" pitchFamily="34" charset="0"/>
              </a:rPr>
              <a:t>reading</a:t>
            </a:r>
            <a:r>
              <a:rPr lang="ru-RU" dirty="0">
                <a:solidFill>
                  <a:sysClr val="windowText" lastClr="000000"/>
                </a:solidFill>
                <a:latin typeface="Arial Narrow" pitchFamily="34" charset="0"/>
              </a:rPr>
              <a:t> </a:t>
            </a:r>
            <a:r>
              <a:rPr lang="ru-RU" b="1" i="1" dirty="0">
                <a:solidFill>
                  <a:srgbClr val="0070C0"/>
                </a:solidFill>
                <a:latin typeface="Arial Narrow" pitchFamily="34" charset="0"/>
              </a:rPr>
              <a:t>– читающий, читая;</a:t>
            </a:r>
            <a:r>
              <a:rPr lang="en-US" b="1" i="1" dirty="0">
                <a:solidFill>
                  <a:srgbClr val="0070C0"/>
                </a:solidFill>
                <a:latin typeface="Arial Narrow" pitchFamily="34" charset="0"/>
              </a:rPr>
              <a:t/>
            </a:r>
            <a:br>
              <a:rPr lang="en-US" b="1" i="1" dirty="0">
                <a:solidFill>
                  <a:srgbClr val="0070C0"/>
                </a:solidFill>
                <a:latin typeface="Arial Narrow" pitchFamily="34" charset="0"/>
              </a:rPr>
            </a:br>
            <a:r>
              <a:rPr lang="en-US" b="1" dirty="0">
                <a:solidFill>
                  <a:srgbClr val="C00000"/>
                </a:solidFill>
                <a:latin typeface="Arial Narrow" pitchFamily="34" charset="0"/>
              </a:rPr>
              <a:t>selling</a:t>
            </a:r>
            <a:r>
              <a:rPr lang="ru-RU" b="1" dirty="0">
                <a:solidFill>
                  <a:srgbClr val="C00000"/>
                </a:solidFill>
                <a:latin typeface="Arial Narrow" pitchFamily="34" charset="0"/>
              </a:rPr>
              <a:t> </a:t>
            </a:r>
            <a:r>
              <a:rPr lang="ru-RU" b="1" i="1" dirty="0">
                <a:solidFill>
                  <a:srgbClr val="0070C0"/>
                </a:solidFill>
                <a:latin typeface="Arial Narrow" pitchFamily="34" charset="0"/>
              </a:rPr>
              <a:t>– продающий, продавая;</a:t>
            </a:r>
            <a:br>
              <a:rPr lang="ru-RU" b="1" i="1" dirty="0">
                <a:solidFill>
                  <a:srgbClr val="0070C0"/>
                </a:solidFill>
                <a:latin typeface="Arial Narrow" pitchFamily="34" charset="0"/>
              </a:rPr>
            </a:br>
            <a:endParaRPr lang="ru-RU" b="1" dirty="0">
              <a:solidFill>
                <a:schemeClr val="tx2">
                  <a:lumMod val="75000"/>
                </a:schemeClr>
              </a:solidFill>
            </a:endParaRPr>
          </a:p>
        </p:txBody>
      </p:sp>
    </p:spTree>
    <p:extLst>
      <p:ext uri="{BB962C8B-B14F-4D97-AF65-F5344CB8AC3E}">
        <p14:creationId xmlns:p14="http://schemas.microsoft.com/office/powerpoint/2010/main" xmlns="" val="278088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475656" y="4437112"/>
            <a:ext cx="6408712" cy="1944216"/>
          </a:xfrm>
        </p:spPr>
        <p:txBody>
          <a:bodyPr>
            <a:normAutofit/>
          </a:bodyPr>
          <a:lstStyle/>
          <a:p>
            <a:pPr lvl="0" algn="l">
              <a:spcAft>
                <a:spcPts val="600"/>
              </a:spcAft>
            </a:pPr>
            <a:r>
              <a:rPr lang="en-US" sz="3200" b="1" dirty="0">
                <a:solidFill>
                  <a:srgbClr val="C00000"/>
                </a:solidFill>
                <a:latin typeface="Arial" pitchFamily="34" charset="0"/>
                <a:ea typeface="+mn-ea"/>
                <a:cs typeface="Arial" pitchFamily="34" charset="0"/>
              </a:rPr>
              <a:t>painted </a:t>
            </a:r>
            <a:r>
              <a:rPr lang="en-US" sz="3200" b="1" i="1" dirty="0">
                <a:solidFill>
                  <a:srgbClr val="0070C0"/>
                </a:solidFill>
                <a:latin typeface="Arial" pitchFamily="34" charset="0"/>
                <a:ea typeface="+mn-ea"/>
                <a:cs typeface="Arial" pitchFamily="34" charset="0"/>
              </a:rPr>
              <a:t>– </a:t>
            </a:r>
            <a:r>
              <a:rPr lang="ru-RU" sz="3200" b="1" i="1" dirty="0" smtClean="0">
                <a:solidFill>
                  <a:srgbClr val="0070C0"/>
                </a:solidFill>
                <a:latin typeface="Arial" pitchFamily="34" charset="0"/>
                <a:ea typeface="+mn-ea"/>
                <a:cs typeface="Arial" pitchFamily="34" charset="0"/>
              </a:rPr>
              <a:t>нарисованный;</a:t>
            </a:r>
            <a:endParaRPr lang="ru-RU" sz="3200" b="1" i="1" dirty="0">
              <a:solidFill>
                <a:srgbClr val="0070C0"/>
              </a:solidFill>
              <a:latin typeface="Arial" pitchFamily="34" charset="0"/>
              <a:ea typeface="+mn-ea"/>
              <a:cs typeface="Arial" pitchFamily="34" charset="0"/>
            </a:endParaRPr>
          </a:p>
          <a:p>
            <a:pPr lvl="0" algn="l">
              <a:spcAft>
                <a:spcPts val="600"/>
              </a:spcAft>
            </a:pPr>
            <a:r>
              <a:rPr lang="en-US" sz="3200" b="1" dirty="0" smtClean="0">
                <a:solidFill>
                  <a:srgbClr val="C00000"/>
                </a:solidFill>
                <a:latin typeface="Arial" pitchFamily="34" charset="0"/>
                <a:ea typeface="+mn-ea"/>
                <a:cs typeface="Arial" pitchFamily="34" charset="0"/>
              </a:rPr>
              <a:t>written </a:t>
            </a:r>
            <a:r>
              <a:rPr lang="en-US" sz="3200" b="1" i="1" dirty="0">
                <a:solidFill>
                  <a:srgbClr val="0070C0"/>
                </a:solidFill>
                <a:latin typeface="Arial" pitchFamily="34" charset="0"/>
                <a:ea typeface="+mn-ea"/>
                <a:cs typeface="Arial" pitchFamily="34" charset="0"/>
              </a:rPr>
              <a:t>– </a:t>
            </a:r>
            <a:r>
              <a:rPr lang="ru-RU" sz="3200" b="1" i="1" dirty="0" smtClean="0">
                <a:solidFill>
                  <a:srgbClr val="0070C0"/>
                </a:solidFill>
                <a:latin typeface="Arial" pitchFamily="34" charset="0"/>
                <a:ea typeface="+mn-ea"/>
                <a:cs typeface="Arial" pitchFamily="34" charset="0"/>
              </a:rPr>
              <a:t>прочитанный;</a:t>
            </a:r>
            <a:endParaRPr lang="ru-RU" sz="3200" b="1" i="1" dirty="0">
              <a:solidFill>
                <a:srgbClr val="0070C0"/>
              </a:solidFill>
              <a:latin typeface="Arial" pitchFamily="34" charset="0"/>
              <a:ea typeface="+mn-ea"/>
              <a:cs typeface="Arial" pitchFamily="34" charset="0"/>
            </a:endParaRPr>
          </a:p>
          <a:p>
            <a:pPr lvl="0" algn="l">
              <a:spcAft>
                <a:spcPts val="600"/>
              </a:spcAft>
            </a:pPr>
            <a:r>
              <a:rPr lang="en-US" sz="3200" b="1" dirty="0" smtClean="0">
                <a:solidFill>
                  <a:srgbClr val="C00000"/>
                </a:solidFill>
                <a:latin typeface="Arial" pitchFamily="34" charset="0"/>
                <a:ea typeface="+mn-ea"/>
                <a:cs typeface="Arial" pitchFamily="34" charset="0"/>
              </a:rPr>
              <a:t> </a:t>
            </a:r>
            <a:r>
              <a:rPr lang="en-US" sz="3200" b="1" dirty="0">
                <a:solidFill>
                  <a:srgbClr val="C00000"/>
                </a:solidFill>
                <a:latin typeface="Arial" pitchFamily="34" charset="0"/>
                <a:ea typeface="+mn-ea"/>
                <a:cs typeface="Arial" pitchFamily="34" charset="0"/>
              </a:rPr>
              <a:t>sold </a:t>
            </a:r>
            <a:r>
              <a:rPr lang="en-US" sz="3200" b="1" i="1" dirty="0">
                <a:solidFill>
                  <a:srgbClr val="0070C0"/>
                </a:solidFill>
                <a:latin typeface="Arial" pitchFamily="34" charset="0"/>
                <a:ea typeface="+mn-ea"/>
                <a:cs typeface="Arial" pitchFamily="34" charset="0"/>
              </a:rPr>
              <a:t>– </a:t>
            </a:r>
            <a:r>
              <a:rPr lang="ru-RU" sz="3200" b="1" i="1" dirty="0" smtClean="0">
                <a:solidFill>
                  <a:srgbClr val="0070C0"/>
                </a:solidFill>
                <a:latin typeface="Arial" pitchFamily="34" charset="0"/>
                <a:ea typeface="+mn-ea"/>
                <a:cs typeface="Arial" pitchFamily="34" charset="0"/>
              </a:rPr>
              <a:t>проданный;</a:t>
            </a:r>
            <a:endParaRPr lang="ru-RU" sz="3200" b="1" i="1" dirty="0">
              <a:solidFill>
                <a:srgbClr val="0070C0"/>
              </a:solidFill>
              <a:latin typeface="Arial" pitchFamily="34" charset="0"/>
              <a:ea typeface="+mn-ea"/>
              <a:cs typeface="Arial" pitchFamily="34" charset="0"/>
            </a:endParaRPr>
          </a:p>
          <a:p>
            <a:pPr algn="l"/>
            <a:endParaRPr lang="ru-RU" sz="3200" dirty="0">
              <a:latin typeface="Arial" pitchFamily="34" charset="0"/>
              <a:cs typeface="Arial" pitchFamily="34" charset="0"/>
            </a:endParaRPr>
          </a:p>
        </p:txBody>
      </p:sp>
      <p:sp>
        <p:nvSpPr>
          <p:cNvPr id="3" name="Заголовок 2"/>
          <p:cNvSpPr>
            <a:spLocks noGrp="1"/>
          </p:cNvSpPr>
          <p:nvPr>
            <p:ph type="ctrTitle"/>
          </p:nvPr>
        </p:nvSpPr>
        <p:spPr>
          <a:xfrm>
            <a:off x="611560" y="332656"/>
            <a:ext cx="8136904" cy="4032448"/>
          </a:xfrm>
        </p:spPr>
        <p:txBody>
          <a:bodyPr>
            <a:normAutofit fontScale="90000"/>
          </a:bodyPr>
          <a:lstStyle/>
          <a:p>
            <a:pPr algn="l"/>
            <a:r>
              <a:rPr lang="en-US" sz="3600" b="1" dirty="0">
                <a:solidFill>
                  <a:srgbClr val="C00000"/>
                </a:solidFill>
              </a:rPr>
              <a:t>Participle </a:t>
            </a:r>
            <a:r>
              <a:rPr lang="en-US" sz="3600" b="1" dirty="0" smtClean="0">
                <a:solidFill>
                  <a:srgbClr val="C00000"/>
                </a:solidFill>
              </a:rPr>
              <a:t>II </a:t>
            </a:r>
            <a:r>
              <a:rPr lang="ru-RU" sz="3200" dirty="0">
                <a:solidFill>
                  <a:srgbClr val="000000"/>
                </a:solidFill>
                <a:latin typeface="Verdana"/>
              </a:rPr>
              <a:t> </a:t>
            </a:r>
            <a:r>
              <a:rPr lang="ru-RU" sz="3300" b="1" dirty="0">
                <a:solidFill>
                  <a:srgbClr val="002060"/>
                </a:solidFill>
              </a:rPr>
              <a:t>образуется </a:t>
            </a:r>
            <a:r>
              <a:rPr lang="ru-RU" sz="3300" b="1" dirty="0" smtClean="0">
                <a:solidFill>
                  <a:srgbClr val="002060"/>
                </a:solidFill>
              </a:rPr>
              <a:t>путем</a:t>
            </a:r>
            <a:br>
              <a:rPr lang="ru-RU" sz="3300" b="1" dirty="0" smtClean="0">
                <a:solidFill>
                  <a:srgbClr val="002060"/>
                </a:solidFill>
              </a:rPr>
            </a:br>
            <a:r>
              <a:rPr lang="ru-RU" sz="3300" b="1" i="1" dirty="0">
                <a:solidFill>
                  <a:srgbClr val="002060"/>
                </a:solidFill>
              </a:rPr>
              <a:t>-</a:t>
            </a:r>
            <a:r>
              <a:rPr lang="ru-RU" sz="3300" b="1" i="1" dirty="0" smtClean="0">
                <a:solidFill>
                  <a:srgbClr val="002060"/>
                </a:solidFill>
              </a:rPr>
              <a:t> прибавления </a:t>
            </a:r>
            <a:r>
              <a:rPr lang="ru-RU" sz="3300" b="1" i="1" dirty="0">
                <a:solidFill>
                  <a:srgbClr val="002060"/>
                </a:solidFill>
              </a:rPr>
              <a:t>суффикса -</a:t>
            </a:r>
            <a:r>
              <a:rPr lang="ru-RU" sz="3300" b="1" i="1" dirty="0" err="1">
                <a:solidFill>
                  <a:srgbClr val="002060"/>
                </a:solidFill>
              </a:rPr>
              <a:t>ed</a:t>
            </a:r>
            <a:r>
              <a:rPr lang="ru-RU" sz="3300" b="1" i="1" dirty="0">
                <a:solidFill>
                  <a:srgbClr val="002060"/>
                </a:solidFill>
              </a:rPr>
              <a:t> к инфинитиву </a:t>
            </a:r>
            <a:r>
              <a:rPr lang="ru-RU" sz="3300" b="1" i="1" dirty="0" smtClean="0">
                <a:solidFill>
                  <a:srgbClr val="0070C0"/>
                </a:solidFill>
              </a:rPr>
              <a:t>правильного</a:t>
            </a:r>
            <a:r>
              <a:rPr lang="ru-RU" sz="3300" b="1" i="1" dirty="0" smtClean="0">
                <a:solidFill>
                  <a:srgbClr val="002060"/>
                </a:solidFill>
              </a:rPr>
              <a:t> глагола </a:t>
            </a:r>
            <a:r>
              <a:rPr lang="ru-RU" sz="3300" b="1" i="1" dirty="0">
                <a:solidFill>
                  <a:srgbClr val="002060"/>
                </a:solidFill>
              </a:rPr>
              <a:t>без частицы </a:t>
            </a:r>
            <a:r>
              <a:rPr lang="ru-RU" sz="3300" b="1" i="1" dirty="0" err="1" smtClean="0">
                <a:solidFill>
                  <a:srgbClr val="002060"/>
                </a:solidFill>
              </a:rPr>
              <a:t>to</a:t>
            </a:r>
            <a:r>
              <a:rPr lang="ru-RU" sz="3300" b="1" i="1" dirty="0" smtClean="0">
                <a:solidFill>
                  <a:srgbClr val="002060"/>
                </a:solidFill>
              </a:rPr>
              <a:t>,</a:t>
            </a:r>
            <a:br>
              <a:rPr lang="ru-RU" sz="3300" b="1" i="1" dirty="0" smtClean="0">
                <a:solidFill>
                  <a:srgbClr val="002060"/>
                </a:solidFill>
              </a:rPr>
            </a:br>
            <a:r>
              <a:rPr lang="ru-RU" sz="3300" b="1" i="1" dirty="0" smtClean="0">
                <a:solidFill>
                  <a:srgbClr val="002060"/>
                </a:solidFill>
              </a:rPr>
              <a:t>- </a:t>
            </a:r>
            <a:r>
              <a:rPr lang="ru-RU" sz="3300" b="1" i="1" dirty="0">
                <a:solidFill>
                  <a:srgbClr val="002060"/>
                </a:solidFill>
              </a:rPr>
              <a:t>изменения корневой гласной или всей основы </a:t>
            </a:r>
            <a:r>
              <a:rPr lang="ru-RU" sz="3300" b="1" i="1" dirty="0" smtClean="0">
                <a:solidFill>
                  <a:srgbClr val="0070C0"/>
                </a:solidFill>
              </a:rPr>
              <a:t>неправильного</a:t>
            </a:r>
            <a:r>
              <a:rPr lang="ru-RU" sz="3300" b="1" i="1" dirty="0" smtClean="0">
                <a:solidFill>
                  <a:srgbClr val="002060"/>
                </a:solidFill>
              </a:rPr>
              <a:t> глагола </a:t>
            </a:r>
            <a:r>
              <a:rPr lang="ru-RU" sz="3600" b="1" i="1" dirty="0" smtClean="0">
                <a:solidFill>
                  <a:srgbClr val="0070C0"/>
                </a:solidFill>
              </a:rPr>
              <a:t>(</a:t>
            </a:r>
            <a:r>
              <a:rPr lang="en-US" sz="3600" b="1" i="1" dirty="0" smtClean="0">
                <a:solidFill>
                  <a:srgbClr val="0070C0"/>
                </a:solidFill>
              </a:rPr>
              <a:t>V</a:t>
            </a:r>
            <a:r>
              <a:rPr lang="en-US" sz="2000" b="1" i="1" dirty="0" smtClean="0">
                <a:solidFill>
                  <a:srgbClr val="0070C0"/>
                </a:solidFill>
              </a:rPr>
              <a:t>3</a:t>
            </a:r>
            <a:r>
              <a:rPr lang="en-US" sz="3600" b="1" i="1" dirty="0" smtClean="0">
                <a:solidFill>
                  <a:srgbClr val="0070C0"/>
                </a:solidFill>
              </a:rPr>
              <a:t>)</a:t>
            </a:r>
            <a:r>
              <a:rPr lang="ru-RU" sz="3300" b="1" i="1" dirty="0" smtClean="0">
                <a:solidFill>
                  <a:srgbClr val="002060"/>
                </a:solidFill>
              </a:rPr>
              <a:t>.</a:t>
            </a:r>
            <a:r>
              <a:rPr lang="ru-RU" sz="3300" b="1" i="1" dirty="0">
                <a:solidFill>
                  <a:srgbClr val="002060"/>
                </a:solidFill>
              </a:rPr>
              <a:t> </a:t>
            </a:r>
            <a:r>
              <a:rPr lang="en-US" sz="3300" b="1" i="1" dirty="0">
                <a:solidFill>
                  <a:srgbClr val="C00000"/>
                </a:solidFill>
              </a:rPr>
              <a:t> </a:t>
            </a:r>
            <a:r>
              <a:rPr lang="ru-RU" sz="3300" b="1" i="1" dirty="0" smtClean="0">
                <a:solidFill>
                  <a:srgbClr val="C00000"/>
                </a:solidFill>
              </a:rPr>
              <a:t/>
            </a:r>
            <a:br>
              <a:rPr lang="ru-RU" sz="3300" b="1" i="1" dirty="0" smtClean="0">
                <a:solidFill>
                  <a:srgbClr val="C00000"/>
                </a:solidFill>
              </a:rPr>
            </a:br>
            <a:r>
              <a:rPr lang="en-US" sz="3600" b="1" dirty="0" smtClean="0">
                <a:solidFill>
                  <a:srgbClr val="C00000"/>
                </a:solidFill>
              </a:rPr>
              <a:t>Participle </a:t>
            </a:r>
            <a:r>
              <a:rPr lang="en-US" sz="3600" b="1" dirty="0">
                <a:solidFill>
                  <a:srgbClr val="C00000"/>
                </a:solidFill>
              </a:rPr>
              <a:t>II </a:t>
            </a:r>
            <a:r>
              <a:rPr lang="ru-RU" sz="3600" b="1" dirty="0" smtClean="0">
                <a:solidFill>
                  <a:srgbClr val="002060"/>
                </a:solidFill>
              </a:rPr>
              <a:t>соответствует </a:t>
            </a:r>
            <a:r>
              <a:rPr lang="ru-RU" sz="3600" b="1" dirty="0">
                <a:solidFill>
                  <a:srgbClr val="002060"/>
                </a:solidFill>
              </a:rPr>
              <a:t>русскому </a:t>
            </a:r>
            <a:r>
              <a:rPr lang="ru-RU" sz="3600" b="1" i="1" dirty="0" smtClean="0">
                <a:solidFill>
                  <a:srgbClr val="0070C0"/>
                </a:solidFill>
              </a:rPr>
              <a:t>страдательному</a:t>
            </a:r>
            <a:r>
              <a:rPr lang="ru-RU" sz="3600" b="1" dirty="0" smtClean="0">
                <a:solidFill>
                  <a:srgbClr val="1F497D">
                    <a:lumMod val="75000"/>
                  </a:srgbClr>
                </a:solidFill>
              </a:rPr>
              <a:t> </a:t>
            </a:r>
            <a:r>
              <a:rPr lang="ru-RU" sz="3600" b="1" i="1" dirty="0" smtClean="0">
                <a:solidFill>
                  <a:srgbClr val="0070C0"/>
                </a:solidFill>
              </a:rPr>
              <a:t>причастию</a:t>
            </a:r>
            <a:r>
              <a:rPr lang="ru-RU" sz="3600" b="1" dirty="0" smtClean="0">
                <a:solidFill>
                  <a:srgbClr val="1F497D">
                    <a:lumMod val="75000"/>
                  </a:srgbClr>
                </a:solidFill>
              </a:rPr>
              <a:t> совершенного или несовершенного </a:t>
            </a:r>
            <a:r>
              <a:rPr lang="ru-RU" sz="3600" b="1" dirty="0">
                <a:solidFill>
                  <a:srgbClr val="1F497D">
                    <a:lumMod val="75000"/>
                  </a:srgbClr>
                </a:solidFill>
              </a:rPr>
              <a:t>вида: </a:t>
            </a:r>
            <a:endParaRPr lang="ru-RU" dirty="0"/>
          </a:p>
        </p:txBody>
      </p:sp>
    </p:spTree>
    <p:extLst>
      <p:ext uri="{BB962C8B-B14F-4D97-AF65-F5344CB8AC3E}">
        <p14:creationId xmlns:p14="http://schemas.microsoft.com/office/powerpoint/2010/main" xmlns="" val="1062603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67544" y="1556792"/>
            <a:ext cx="8424936" cy="4752528"/>
          </a:xfrm>
          <a:solidFill>
            <a:schemeClr val="accent1">
              <a:lumMod val="20000"/>
              <a:lumOff val="80000"/>
            </a:schemeClr>
          </a:solidFill>
        </p:spPr>
        <p:txBody>
          <a:bodyPr>
            <a:normAutofit fontScale="92500" lnSpcReduction="10000"/>
          </a:bodyPr>
          <a:lstStyle/>
          <a:p>
            <a:pPr marL="514350" indent="-514350">
              <a:spcBef>
                <a:spcPts val="600"/>
              </a:spcBef>
              <a:spcAft>
                <a:spcPts val="600"/>
              </a:spcAft>
              <a:buAutoNum type="arabicPeriod"/>
            </a:pPr>
            <a:r>
              <a:rPr lang="en-US" b="1" dirty="0" smtClean="0">
                <a:solidFill>
                  <a:srgbClr val="7030A0"/>
                </a:solidFill>
              </a:rPr>
              <a:t>Laughing the girls ran out of the classroom.</a:t>
            </a:r>
          </a:p>
          <a:p>
            <a:pPr marL="514350" indent="-514350">
              <a:spcAft>
                <a:spcPts val="600"/>
              </a:spcAft>
              <a:buAutoNum type="arabicPeriod"/>
            </a:pPr>
            <a:r>
              <a:rPr lang="en-US" b="1" dirty="0" smtClean="0">
                <a:solidFill>
                  <a:srgbClr val="7030A0"/>
                </a:solidFill>
              </a:rPr>
              <a:t>The trees growing in front of the school were given to us as a present.</a:t>
            </a:r>
          </a:p>
          <a:p>
            <a:pPr marL="514350" indent="-514350">
              <a:spcAft>
                <a:spcPts val="600"/>
              </a:spcAft>
              <a:buAutoNum type="arabicPeriod"/>
            </a:pPr>
            <a:r>
              <a:rPr lang="en-US" b="1" dirty="0" smtClean="0">
                <a:solidFill>
                  <a:srgbClr val="7030A0"/>
                </a:solidFill>
              </a:rPr>
              <a:t>Feeling very tired, she went to bed early.</a:t>
            </a:r>
          </a:p>
          <a:p>
            <a:pPr marL="514350" indent="-514350">
              <a:spcAft>
                <a:spcPts val="600"/>
              </a:spcAft>
              <a:buAutoNum type="arabicPeriod"/>
            </a:pPr>
            <a:r>
              <a:rPr lang="en-US" b="1" dirty="0" smtClean="0">
                <a:solidFill>
                  <a:srgbClr val="7030A0"/>
                </a:solidFill>
              </a:rPr>
              <a:t>Have you noticed the broken kitchen window?</a:t>
            </a:r>
          </a:p>
          <a:p>
            <a:pPr marL="514350" indent="-514350">
              <a:spcAft>
                <a:spcPts val="600"/>
              </a:spcAft>
              <a:buAutoNum type="arabicPeriod"/>
            </a:pPr>
            <a:r>
              <a:rPr lang="en-US" b="1" dirty="0" smtClean="0">
                <a:solidFill>
                  <a:srgbClr val="7030A0"/>
                </a:solidFill>
              </a:rPr>
              <a:t>At 9 o’clock the finished work was lying on my boss’s desk.</a:t>
            </a:r>
          </a:p>
          <a:p>
            <a:pPr marL="514350" indent="-514350">
              <a:spcAft>
                <a:spcPts val="600"/>
              </a:spcAft>
              <a:buAutoNum type="arabicPeriod"/>
            </a:pPr>
            <a:r>
              <a:rPr lang="en-US" b="1" dirty="0" smtClean="0">
                <a:solidFill>
                  <a:srgbClr val="7030A0"/>
                </a:solidFill>
              </a:rPr>
              <a:t>The book read </a:t>
            </a:r>
            <a:r>
              <a:rPr lang="en-US" b="1" dirty="0">
                <a:solidFill>
                  <a:srgbClr val="7030A0"/>
                </a:solidFill>
              </a:rPr>
              <a:t>by </a:t>
            </a:r>
            <a:r>
              <a:rPr lang="en-US" b="1" dirty="0" smtClean="0">
                <a:solidFill>
                  <a:srgbClr val="7030A0"/>
                </a:solidFill>
              </a:rPr>
              <a:t>him </a:t>
            </a:r>
            <a:r>
              <a:rPr lang="en-US" b="1" dirty="0">
                <a:solidFill>
                  <a:srgbClr val="7030A0"/>
                </a:solidFill>
              </a:rPr>
              <a:t>is called "The </a:t>
            </a:r>
            <a:r>
              <a:rPr lang="en-US" b="1" dirty="0" smtClean="0">
                <a:solidFill>
                  <a:srgbClr val="7030A0"/>
                </a:solidFill>
              </a:rPr>
              <a:t>Christmas Story".</a:t>
            </a:r>
          </a:p>
          <a:p>
            <a:pPr marL="514350" indent="-514350">
              <a:spcAft>
                <a:spcPts val="600"/>
              </a:spcAft>
              <a:buAutoNum type="arabicPeriod"/>
            </a:pPr>
            <a:r>
              <a:rPr lang="en-US" b="1" dirty="0">
                <a:solidFill>
                  <a:srgbClr val="7030A0"/>
                </a:solidFill>
              </a:rPr>
              <a:t>The reading boy didn't pay any attention to the teacher's words</a:t>
            </a:r>
            <a:r>
              <a:rPr lang="en-US" b="1" dirty="0" smtClean="0">
                <a:solidFill>
                  <a:srgbClr val="7030A0"/>
                </a:solidFill>
              </a:rPr>
              <a:t>.</a:t>
            </a:r>
          </a:p>
          <a:p>
            <a:pPr marL="514350" indent="-514350">
              <a:spcAft>
                <a:spcPts val="600"/>
              </a:spcAft>
              <a:buAutoNum type="arabicPeriod"/>
            </a:pPr>
            <a:r>
              <a:rPr lang="en-US" b="1" dirty="0" smtClean="0">
                <a:solidFill>
                  <a:srgbClr val="7030A0"/>
                </a:solidFill>
              </a:rPr>
              <a:t>The news brought by my friend was exciting.</a:t>
            </a:r>
            <a:endParaRPr lang="ru-RU" b="1" dirty="0">
              <a:solidFill>
                <a:srgbClr val="7030A0"/>
              </a:solidFill>
            </a:endParaRPr>
          </a:p>
        </p:txBody>
      </p:sp>
      <p:sp>
        <p:nvSpPr>
          <p:cNvPr id="3" name="Заголовок 2"/>
          <p:cNvSpPr>
            <a:spLocks noGrp="1"/>
          </p:cNvSpPr>
          <p:nvPr>
            <p:ph type="title"/>
          </p:nvPr>
        </p:nvSpPr>
        <p:spPr>
          <a:xfrm>
            <a:off x="467544" y="260648"/>
            <a:ext cx="8229600" cy="1152128"/>
          </a:xfrm>
        </p:spPr>
        <p:txBody>
          <a:bodyPr>
            <a:normAutofit fontScale="90000"/>
          </a:bodyPr>
          <a:lstStyle/>
          <a:p>
            <a:r>
              <a:rPr lang="en-US" b="1" i="1" dirty="0" smtClean="0">
                <a:solidFill>
                  <a:srgbClr val="00B050"/>
                </a:solidFill>
                <a:effectLst>
                  <a:outerShdw blurRad="38100" dist="38100" dir="2700000" algn="tl">
                    <a:srgbClr val="000000">
                      <a:alpha val="43137"/>
                    </a:srgbClr>
                  </a:outerShdw>
                </a:effectLst>
              </a:rPr>
              <a:t>Translate the sentences and define the forms of the participles:</a:t>
            </a:r>
            <a:endParaRPr lang="ru-RU" b="1" i="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11494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57200" y="1556792"/>
            <a:ext cx="8229600" cy="4896544"/>
          </a:xfrm>
        </p:spPr>
        <p:txBody>
          <a:bodyPr>
            <a:normAutofit fontScale="85000" lnSpcReduction="10000"/>
          </a:bodyPr>
          <a:lstStyle/>
          <a:p>
            <a:pPr marL="355600" indent="-355600">
              <a:spcBef>
                <a:spcPts val="600"/>
              </a:spcBef>
              <a:spcAft>
                <a:spcPts val="600"/>
              </a:spcAft>
              <a:buAutoNum type="arabicPeriod"/>
            </a:pPr>
            <a:r>
              <a:rPr lang="en-US" b="1" dirty="0" smtClean="0">
                <a:solidFill>
                  <a:srgbClr val="9900CC"/>
                </a:solidFill>
                <a:cs typeface="Times New Roman" pitchFamily="18" charset="0"/>
              </a:rPr>
              <a:t>The book was so </a:t>
            </a:r>
            <a:r>
              <a:rPr lang="en-US" b="1" dirty="0" smtClean="0">
                <a:solidFill>
                  <a:srgbClr val="0000FF"/>
                </a:solidFill>
                <a:cs typeface="Times New Roman" pitchFamily="18" charset="0"/>
              </a:rPr>
              <a:t>(exciting/excited) </a:t>
            </a:r>
            <a:r>
              <a:rPr lang="en-US" b="1" dirty="0" smtClean="0">
                <a:solidFill>
                  <a:srgbClr val="9900CC"/>
                </a:solidFill>
                <a:cs typeface="Times New Roman" pitchFamily="18" charset="0"/>
              </a:rPr>
              <a:t>that I couldn’t put it down.</a:t>
            </a:r>
          </a:p>
          <a:p>
            <a:pPr marL="355600" indent="-355600">
              <a:spcBef>
                <a:spcPts val="600"/>
              </a:spcBef>
              <a:spcAft>
                <a:spcPts val="600"/>
              </a:spcAft>
              <a:buAutoNum type="arabicPeriod"/>
            </a:pPr>
            <a:r>
              <a:rPr lang="en-US" b="1" dirty="0" smtClean="0">
                <a:solidFill>
                  <a:srgbClr val="9900CC"/>
                </a:solidFill>
                <a:cs typeface="Times New Roman" pitchFamily="18" charset="0"/>
              </a:rPr>
              <a:t>We were </a:t>
            </a:r>
            <a:r>
              <a:rPr lang="en-US" b="1" dirty="0" smtClean="0">
                <a:solidFill>
                  <a:srgbClr val="0000FF"/>
                </a:solidFill>
                <a:cs typeface="Times New Roman" pitchFamily="18" charset="0"/>
              </a:rPr>
              <a:t>(shocking/shocked) </a:t>
            </a:r>
            <a:r>
              <a:rPr lang="en-US" b="1" dirty="0" smtClean="0">
                <a:solidFill>
                  <a:srgbClr val="9900CC"/>
                </a:solidFill>
                <a:cs typeface="Times New Roman" pitchFamily="18" charset="0"/>
              </a:rPr>
              <a:t>when we heard the news.</a:t>
            </a:r>
          </a:p>
          <a:p>
            <a:pPr marL="355600" indent="-355600">
              <a:spcBef>
                <a:spcPts val="600"/>
              </a:spcBef>
              <a:spcAft>
                <a:spcPts val="600"/>
              </a:spcAft>
              <a:buAutoNum type="arabicPeriod"/>
            </a:pPr>
            <a:r>
              <a:rPr lang="en-US" b="1" dirty="0" smtClean="0">
                <a:solidFill>
                  <a:srgbClr val="9900CC"/>
                </a:solidFill>
                <a:cs typeface="Times New Roman" pitchFamily="18" charset="0"/>
              </a:rPr>
              <a:t>Books </a:t>
            </a:r>
            <a:r>
              <a:rPr lang="en-US" b="1" dirty="0" smtClean="0">
                <a:solidFill>
                  <a:srgbClr val="0000FF"/>
                </a:solidFill>
                <a:cs typeface="Times New Roman" pitchFamily="18" charset="0"/>
              </a:rPr>
              <a:t>(borrowing/borrowed) </a:t>
            </a:r>
            <a:r>
              <a:rPr lang="en-US" b="1" dirty="0" smtClean="0">
                <a:solidFill>
                  <a:srgbClr val="9900CC"/>
                </a:solidFill>
                <a:cs typeface="Times New Roman" pitchFamily="18" charset="0"/>
              </a:rPr>
              <a:t>from the library must be returned in two weeks.</a:t>
            </a:r>
          </a:p>
          <a:p>
            <a:pPr marL="355600" indent="-355600">
              <a:spcBef>
                <a:spcPts val="600"/>
              </a:spcBef>
              <a:spcAft>
                <a:spcPts val="600"/>
              </a:spcAft>
              <a:buAutoNum type="arabicPeriod"/>
            </a:pPr>
            <a:r>
              <a:rPr lang="en-US" b="1" dirty="0" smtClean="0">
                <a:solidFill>
                  <a:srgbClr val="9900CC"/>
                </a:solidFill>
                <a:cs typeface="Times New Roman" pitchFamily="18" charset="0"/>
              </a:rPr>
              <a:t>I saw a woman </a:t>
            </a:r>
            <a:r>
              <a:rPr lang="en-US" b="1" dirty="0" smtClean="0">
                <a:solidFill>
                  <a:srgbClr val="0000FF"/>
                </a:solidFill>
                <a:cs typeface="Times New Roman" pitchFamily="18" charset="0"/>
              </a:rPr>
              <a:t>(standing/stood) </a:t>
            </a:r>
            <a:r>
              <a:rPr lang="en-US" b="1" dirty="0" smtClean="0">
                <a:solidFill>
                  <a:srgbClr val="9900CC"/>
                </a:solidFill>
                <a:cs typeface="Times New Roman" pitchFamily="18" charset="0"/>
              </a:rPr>
              <a:t>in the corner on her own.</a:t>
            </a:r>
          </a:p>
          <a:p>
            <a:pPr marL="355600" indent="-355600">
              <a:spcBef>
                <a:spcPts val="600"/>
              </a:spcBef>
              <a:spcAft>
                <a:spcPts val="600"/>
              </a:spcAft>
              <a:buAutoNum type="arabicPeriod"/>
            </a:pPr>
            <a:r>
              <a:rPr lang="en-US" b="1" dirty="0" smtClean="0">
                <a:solidFill>
                  <a:srgbClr val="9900CC"/>
                </a:solidFill>
                <a:cs typeface="Times New Roman" pitchFamily="18" charset="0"/>
              </a:rPr>
              <a:t>The window </a:t>
            </a:r>
            <a:r>
              <a:rPr lang="en-US" b="1" dirty="0" smtClean="0">
                <a:solidFill>
                  <a:srgbClr val="0000FF"/>
                </a:solidFill>
                <a:cs typeface="Times New Roman" pitchFamily="18" charset="0"/>
              </a:rPr>
              <a:t>(breaking/broken)</a:t>
            </a:r>
            <a:r>
              <a:rPr lang="en-US" b="1" dirty="0" smtClean="0">
                <a:solidFill>
                  <a:srgbClr val="9900CC"/>
                </a:solidFill>
                <a:cs typeface="Times New Roman" pitchFamily="18" charset="0"/>
              </a:rPr>
              <a:t> in the storm last night has just been repaired.</a:t>
            </a:r>
          </a:p>
          <a:p>
            <a:pPr marL="355600" indent="-355600">
              <a:spcBef>
                <a:spcPts val="600"/>
              </a:spcBef>
              <a:spcAft>
                <a:spcPts val="600"/>
              </a:spcAft>
              <a:buAutoNum type="arabicPeriod"/>
            </a:pPr>
            <a:r>
              <a:rPr lang="en-US" b="1" dirty="0" smtClean="0">
                <a:solidFill>
                  <a:srgbClr val="9900CC"/>
                </a:solidFill>
                <a:cs typeface="Times New Roman" pitchFamily="18" charset="0"/>
              </a:rPr>
              <a:t>There were some children </a:t>
            </a:r>
            <a:r>
              <a:rPr lang="en-US" b="1" dirty="0" smtClean="0">
                <a:solidFill>
                  <a:srgbClr val="0000FF"/>
                </a:solidFill>
                <a:cs typeface="Times New Roman" pitchFamily="18" charset="0"/>
              </a:rPr>
              <a:t>(swimming/swum) </a:t>
            </a:r>
            <a:r>
              <a:rPr lang="en-US" b="1" dirty="0" smtClean="0">
                <a:solidFill>
                  <a:srgbClr val="9900CC"/>
                </a:solidFill>
                <a:cs typeface="Times New Roman" pitchFamily="18" charset="0"/>
              </a:rPr>
              <a:t>in the river.</a:t>
            </a:r>
          </a:p>
          <a:p>
            <a:pPr marL="355600" indent="-355600">
              <a:spcBef>
                <a:spcPts val="600"/>
              </a:spcBef>
              <a:spcAft>
                <a:spcPts val="600"/>
              </a:spcAft>
              <a:buAutoNum type="arabicPeriod"/>
            </a:pPr>
            <a:r>
              <a:rPr lang="en-US" b="1" dirty="0" smtClean="0">
                <a:solidFill>
                  <a:srgbClr val="9900CC"/>
                </a:solidFill>
                <a:cs typeface="Times New Roman" pitchFamily="18" charset="0"/>
              </a:rPr>
              <a:t>Not </a:t>
            </a:r>
            <a:r>
              <a:rPr lang="en-US" b="1" dirty="0" smtClean="0">
                <a:solidFill>
                  <a:srgbClr val="0000FF"/>
                </a:solidFill>
                <a:cs typeface="Times New Roman" pitchFamily="18" charset="0"/>
              </a:rPr>
              <a:t>(knowing/known) </a:t>
            </a:r>
            <a:r>
              <a:rPr lang="en-US" b="1" dirty="0" smtClean="0">
                <a:solidFill>
                  <a:srgbClr val="9900CC"/>
                </a:solidFill>
                <a:cs typeface="Times New Roman" pitchFamily="18" charset="0"/>
              </a:rPr>
              <a:t>what to do, she burst out crying.</a:t>
            </a:r>
          </a:p>
          <a:p>
            <a:pPr marL="355600" indent="-355600">
              <a:spcBef>
                <a:spcPts val="600"/>
              </a:spcBef>
              <a:spcAft>
                <a:spcPts val="600"/>
              </a:spcAft>
              <a:buAutoNum type="arabicPeriod"/>
            </a:pPr>
            <a:r>
              <a:rPr lang="en-US" b="1" dirty="0" smtClean="0">
                <a:solidFill>
                  <a:srgbClr val="9900CC"/>
                </a:solidFill>
                <a:cs typeface="Times New Roman" pitchFamily="18" charset="0"/>
              </a:rPr>
              <a:t>Emma was sitting in an armchair </a:t>
            </a:r>
            <a:r>
              <a:rPr lang="en-US" b="1" dirty="0" smtClean="0">
                <a:solidFill>
                  <a:srgbClr val="0000FF"/>
                </a:solidFill>
                <a:cs typeface="Times New Roman" pitchFamily="18" charset="0"/>
              </a:rPr>
              <a:t>(reading/read) </a:t>
            </a:r>
            <a:r>
              <a:rPr lang="en-US" b="1" dirty="0" smtClean="0">
                <a:solidFill>
                  <a:srgbClr val="9900CC"/>
                </a:solidFill>
                <a:cs typeface="Times New Roman" pitchFamily="18" charset="0"/>
              </a:rPr>
              <a:t>a book.</a:t>
            </a:r>
            <a:endParaRPr lang="ru-RU" b="1" dirty="0">
              <a:solidFill>
                <a:srgbClr val="9900CC"/>
              </a:solidFill>
              <a:cs typeface="Times New Roman" pitchFamily="18" charset="0"/>
            </a:endParaRPr>
          </a:p>
        </p:txBody>
      </p:sp>
      <p:sp>
        <p:nvSpPr>
          <p:cNvPr id="3" name="Заголовок 2"/>
          <p:cNvSpPr>
            <a:spLocks noGrp="1"/>
          </p:cNvSpPr>
          <p:nvPr>
            <p:ph type="title"/>
          </p:nvPr>
        </p:nvSpPr>
        <p:spPr>
          <a:xfrm>
            <a:off x="457200" y="359465"/>
            <a:ext cx="6779096" cy="765279"/>
          </a:xfrm>
        </p:spPr>
        <p:txBody>
          <a:bodyPr>
            <a:normAutofit fontScale="90000"/>
          </a:bodyPr>
          <a:lstStyle/>
          <a:p>
            <a:r>
              <a:rPr lang="en-US" sz="2400" b="1" i="1" dirty="0" smtClean="0">
                <a:solidFill>
                  <a:srgbClr val="C00000"/>
                </a:solidFill>
                <a:latin typeface="Candara" pitchFamily="34" charset="0"/>
              </a:rPr>
              <a:t>Complete the sentences with </a:t>
            </a:r>
            <a:r>
              <a:rPr lang="en-US" sz="2400" b="1" i="1" dirty="0" smtClean="0">
                <a:solidFill>
                  <a:schemeClr val="accent6">
                    <a:lumMod val="50000"/>
                  </a:schemeClr>
                </a:solidFill>
                <a:latin typeface="Candara" pitchFamily="34" charset="0"/>
              </a:rPr>
              <a:t>Participle I </a:t>
            </a:r>
            <a:r>
              <a:rPr lang="en-US" sz="2400" b="1" i="1" dirty="0" smtClean="0">
                <a:solidFill>
                  <a:srgbClr val="C00000"/>
                </a:solidFill>
                <a:latin typeface="Candara" pitchFamily="34" charset="0"/>
              </a:rPr>
              <a:t/>
            </a:r>
            <a:br>
              <a:rPr lang="en-US" sz="2400" b="1" i="1" dirty="0" smtClean="0">
                <a:solidFill>
                  <a:srgbClr val="C00000"/>
                </a:solidFill>
                <a:latin typeface="Candara" pitchFamily="34" charset="0"/>
              </a:rPr>
            </a:br>
            <a:r>
              <a:rPr lang="en-US" sz="2400" b="1" i="1" dirty="0" smtClean="0">
                <a:solidFill>
                  <a:srgbClr val="C00000"/>
                </a:solidFill>
                <a:latin typeface="Candara" pitchFamily="34" charset="0"/>
              </a:rPr>
              <a:t>or </a:t>
            </a:r>
            <a:r>
              <a:rPr lang="en-US" sz="2400" b="1" i="1" dirty="0" smtClean="0">
                <a:solidFill>
                  <a:schemeClr val="accent6">
                    <a:lumMod val="50000"/>
                  </a:schemeClr>
                </a:solidFill>
                <a:latin typeface="Candara" pitchFamily="34" charset="0"/>
              </a:rPr>
              <a:t>Participle II</a:t>
            </a:r>
            <a:r>
              <a:rPr lang="en-US" sz="2400" b="1" i="1" dirty="0" smtClean="0">
                <a:solidFill>
                  <a:srgbClr val="C00000"/>
                </a:solidFill>
                <a:latin typeface="Candara" pitchFamily="34" charset="0"/>
              </a:rPr>
              <a:t>:</a:t>
            </a:r>
            <a:endParaRPr lang="ru-RU" sz="2400" b="1" i="1" dirty="0">
              <a:solidFill>
                <a:srgbClr val="C00000"/>
              </a:solidFill>
              <a:latin typeface="Candara"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52320" y="116632"/>
            <a:ext cx="1475234" cy="137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5270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АН\Desktop\10330481-Pink-elephant-flying-through-the-sky-Stock-Vector-elephant-cartoon-summ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3952" y="940544"/>
            <a:ext cx="2608067" cy="218644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ДАН\Desktop\чтение-кроко.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3530" y="940544"/>
            <a:ext cx="2419984" cy="223882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cs319026.vk.me/v319026679/337e/xYf19BJDOFk.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72200" y="940544"/>
            <a:ext cx="2232248" cy="2329303"/>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ДАН\Desktop\18526711-Cartoon-cat-playing-a-piano--Stock-Vecto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9362" y="3896324"/>
            <a:ext cx="2530795" cy="25307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ДАН\Desktop\рисунки\2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72200" y="3717032"/>
            <a:ext cx="2376264" cy="277594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одзаголовок 3"/>
          <p:cNvSpPr>
            <a:spLocks noGrp="1"/>
          </p:cNvSpPr>
          <p:nvPr>
            <p:ph type="subTitle" idx="1"/>
          </p:nvPr>
        </p:nvSpPr>
        <p:spPr/>
        <p:txBody>
          <a:bodyPr/>
          <a:lstStyle/>
          <a:p>
            <a:endParaRPr lang="ru-RU" dirty="0"/>
          </a:p>
        </p:txBody>
      </p:sp>
      <p:sp>
        <p:nvSpPr>
          <p:cNvPr id="5" name="TextBox 4"/>
          <p:cNvSpPr txBox="1"/>
          <p:nvPr/>
        </p:nvSpPr>
        <p:spPr>
          <a:xfrm>
            <a:off x="672377" y="2641690"/>
            <a:ext cx="327334" cy="400110"/>
          </a:xfrm>
          <a:prstGeom prst="rect">
            <a:avLst/>
          </a:prstGeom>
          <a:noFill/>
        </p:spPr>
        <p:txBody>
          <a:bodyPr wrap="none" rtlCol="0">
            <a:spAutoFit/>
          </a:bodyPr>
          <a:lstStyle/>
          <a:p>
            <a:r>
              <a:rPr lang="ru-RU" sz="2000" b="1" dirty="0" smtClean="0">
                <a:solidFill>
                  <a:schemeClr val="accent2">
                    <a:lumMod val="50000"/>
                  </a:schemeClr>
                </a:solidFill>
                <a:latin typeface="Arial" pitchFamily="34" charset="0"/>
                <a:cs typeface="Arial" pitchFamily="34" charset="0"/>
              </a:rPr>
              <a:t>1</a:t>
            </a:r>
            <a:endParaRPr lang="ru-RU" sz="2000" b="1" dirty="0">
              <a:solidFill>
                <a:schemeClr val="accent2">
                  <a:lumMod val="50000"/>
                </a:schemeClr>
              </a:solidFill>
              <a:latin typeface="Arial" pitchFamily="34" charset="0"/>
              <a:cs typeface="Arial" pitchFamily="34" charset="0"/>
            </a:endParaRPr>
          </a:p>
        </p:txBody>
      </p:sp>
      <p:sp>
        <p:nvSpPr>
          <p:cNvPr id="6" name="TextBox 5"/>
          <p:cNvSpPr txBox="1"/>
          <p:nvPr/>
        </p:nvSpPr>
        <p:spPr>
          <a:xfrm>
            <a:off x="3580719" y="2735129"/>
            <a:ext cx="327334" cy="400110"/>
          </a:xfrm>
          <a:prstGeom prst="rect">
            <a:avLst/>
          </a:prstGeom>
          <a:noFill/>
        </p:spPr>
        <p:txBody>
          <a:bodyPr wrap="none" rtlCol="0">
            <a:spAutoFit/>
          </a:bodyPr>
          <a:lstStyle/>
          <a:p>
            <a:r>
              <a:rPr lang="ru-RU" sz="2000" b="1" dirty="0" smtClean="0">
                <a:solidFill>
                  <a:schemeClr val="accent2">
                    <a:lumMod val="50000"/>
                  </a:schemeClr>
                </a:solidFill>
                <a:latin typeface="Arial" pitchFamily="34" charset="0"/>
                <a:cs typeface="Arial" pitchFamily="34" charset="0"/>
              </a:rPr>
              <a:t>2</a:t>
            </a:r>
            <a:endParaRPr lang="ru-RU" sz="2000" b="1" dirty="0">
              <a:solidFill>
                <a:schemeClr val="accent2">
                  <a:lumMod val="50000"/>
                </a:schemeClr>
              </a:solidFill>
              <a:latin typeface="Arial" pitchFamily="34" charset="0"/>
              <a:cs typeface="Arial" pitchFamily="34" charset="0"/>
            </a:endParaRPr>
          </a:p>
        </p:txBody>
      </p:sp>
      <p:sp>
        <p:nvSpPr>
          <p:cNvPr id="7" name="TextBox 6"/>
          <p:cNvSpPr txBox="1"/>
          <p:nvPr/>
        </p:nvSpPr>
        <p:spPr>
          <a:xfrm>
            <a:off x="6372200" y="2812495"/>
            <a:ext cx="327334" cy="400110"/>
          </a:xfrm>
          <a:prstGeom prst="rect">
            <a:avLst/>
          </a:prstGeom>
          <a:noFill/>
        </p:spPr>
        <p:txBody>
          <a:bodyPr wrap="none" rtlCol="0">
            <a:spAutoFit/>
          </a:bodyPr>
          <a:lstStyle/>
          <a:p>
            <a:r>
              <a:rPr lang="ru-RU" sz="2000" b="1" dirty="0" smtClean="0">
                <a:solidFill>
                  <a:schemeClr val="accent2">
                    <a:lumMod val="50000"/>
                  </a:schemeClr>
                </a:solidFill>
                <a:latin typeface="Arial" pitchFamily="34" charset="0"/>
                <a:cs typeface="Arial" pitchFamily="34" charset="0"/>
              </a:rPr>
              <a:t>3</a:t>
            </a:r>
            <a:endParaRPr lang="ru-RU" sz="2000" b="1" dirty="0">
              <a:solidFill>
                <a:schemeClr val="accent2">
                  <a:lumMod val="50000"/>
                </a:schemeClr>
              </a:solidFill>
              <a:latin typeface="Arial" pitchFamily="34" charset="0"/>
              <a:cs typeface="Arial" pitchFamily="34" charset="0"/>
            </a:endParaRPr>
          </a:p>
        </p:txBody>
      </p:sp>
      <p:sp>
        <p:nvSpPr>
          <p:cNvPr id="8" name="TextBox 7"/>
          <p:cNvSpPr txBox="1"/>
          <p:nvPr/>
        </p:nvSpPr>
        <p:spPr>
          <a:xfrm>
            <a:off x="684349" y="3917087"/>
            <a:ext cx="327334" cy="400110"/>
          </a:xfrm>
          <a:prstGeom prst="rect">
            <a:avLst/>
          </a:prstGeom>
          <a:noFill/>
        </p:spPr>
        <p:txBody>
          <a:bodyPr wrap="none" rtlCol="0">
            <a:spAutoFit/>
          </a:bodyPr>
          <a:lstStyle/>
          <a:p>
            <a:r>
              <a:rPr lang="ru-RU" sz="2000" b="1" dirty="0" smtClean="0">
                <a:solidFill>
                  <a:schemeClr val="accent2">
                    <a:lumMod val="50000"/>
                  </a:schemeClr>
                </a:solidFill>
                <a:latin typeface="Arial" pitchFamily="34" charset="0"/>
                <a:cs typeface="Arial" pitchFamily="34" charset="0"/>
              </a:rPr>
              <a:t>4</a:t>
            </a:r>
            <a:endParaRPr lang="ru-RU" sz="2000" b="1" dirty="0">
              <a:solidFill>
                <a:schemeClr val="accent2">
                  <a:lumMod val="50000"/>
                </a:schemeClr>
              </a:solidFill>
              <a:latin typeface="Arial" pitchFamily="34" charset="0"/>
              <a:cs typeface="Arial" pitchFamily="34" charset="0"/>
            </a:endParaRPr>
          </a:p>
        </p:txBody>
      </p:sp>
      <p:sp>
        <p:nvSpPr>
          <p:cNvPr id="9" name="TextBox 8"/>
          <p:cNvSpPr txBox="1"/>
          <p:nvPr/>
        </p:nvSpPr>
        <p:spPr>
          <a:xfrm>
            <a:off x="6372200" y="3717087"/>
            <a:ext cx="327334" cy="400110"/>
          </a:xfrm>
          <a:prstGeom prst="rect">
            <a:avLst/>
          </a:prstGeom>
          <a:noFill/>
        </p:spPr>
        <p:txBody>
          <a:bodyPr wrap="none" rtlCol="0">
            <a:spAutoFit/>
          </a:bodyPr>
          <a:lstStyle/>
          <a:p>
            <a:r>
              <a:rPr lang="ru-RU" sz="2000" b="1" dirty="0" smtClean="0">
                <a:solidFill>
                  <a:schemeClr val="accent2">
                    <a:lumMod val="50000"/>
                  </a:schemeClr>
                </a:solidFill>
                <a:latin typeface="Arial" pitchFamily="34" charset="0"/>
                <a:cs typeface="Arial" pitchFamily="34" charset="0"/>
              </a:rPr>
              <a:t>6</a:t>
            </a:r>
            <a:endParaRPr lang="ru-RU" sz="2000" b="1" dirty="0">
              <a:solidFill>
                <a:schemeClr val="accent2">
                  <a:lumMod val="50000"/>
                </a:schemeClr>
              </a:solidFill>
              <a:latin typeface="Arial" pitchFamily="34" charset="0"/>
              <a:cs typeface="Arial" pitchFamily="34" charset="0"/>
            </a:endParaRPr>
          </a:p>
        </p:txBody>
      </p:sp>
      <p:pic>
        <p:nvPicPr>
          <p:cNvPr id="10" name="Picture 4" descr="C:\Users\ДАН\Desktop\рисунки\11966409-a-collection-of-tennis-playing-animals.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82668" y="3645024"/>
            <a:ext cx="2451100" cy="306257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Заголовок 10"/>
          <p:cNvSpPr>
            <a:spLocks noGrp="1"/>
          </p:cNvSpPr>
          <p:nvPr>
            <p:ph type="ctrTitle"/>
          </p:nvPr>
        </p:nvSpPr>
        <p:spPr>
          <a:xfrm>
            <a:off x="614909" y="332656"/>
            <a:ext cx="7577814" cy="400110"/>
          </a:xfrm>
        </p:spPr>
        <p:txBody>
          <a:bodyPr>
            <a:normAutofit/>
          </a:bodyPr>
          <a:lstStyle/>
          <a:p>
            <a:pPr algn="l"/>
            <a:r>
              <a:rPr lang="en-US" sz="2000" b="1" dirty="0" smtClean="0">
                <a:solidFill>
                  <a:srgbClr val="0000FF"/>
                </a:solidFill>
              </a:rPr>
              <a:t>Tell what you can see in the pictures. </a:t>
            </a:r>
            <a:r>
              <a:rPr lang="en-US" sz="2000" b="1" smtClean="0">
                <a:solidFill>
                  <a:srgbClr val="0000FF"/>
                </a:solidFill>
              </a:rPr>
              <a:t>Use Participle </a:t>
            </a:r>
            <a:r>
              <a:rPr lang="en-US" sz="2000" b="1" dirty="0" smtClean="0">
                <a:solidFill>
                  <a:srgbClr val="0000FF"/>
                </a:solidFill>
              </a:rPr>
              <a:t>I. </a:t>
            </a:r>
            <a:endParaRPr lang="ru-RU" sz="2000" b="1" dirty="0">
              <a:solidFill>
                <a:srgbClr val="0000FF"/>
              </a:solidFill>
            </a:endParaRPr>
          </a:p>
        </p:txBody>
      </p:sp>
      <p:sp>
        <p:nvSpPr>
          <p:cNvPr id="17" name="Заголовок 2"/>
          <p:cNvSpPr txBox="1">
            <a:spLocks/>
          </p:cNvSpPr>
          <p:nvPr/>
        </p:nvSpPr>
        <p:spPr>
          <a:xfrm>
            <a:off x="3582668" y="3269847"/>
            <a:ext cx="281888" cy="783729"/>
          </a:xfrm>
          <a:prstGeom prst="rect">
            <a:avLst/>
          </a:prstGeom>
        </p:spPr>
        <p:txBody>
          <a:bodyPr anchor="b" anchorCtr="0">
            <a:normAutofit/>
          </a:bodyPr>
          <a:lstStyle>
            <a:defPPr>
              <a:defRPr sz="4400">
                <a:solidFill>
                  <a:schemeClr val="tx1"/>
                </a:solidFill>
                <a:latin typeface="+mj-lt"/>
                <a:ea typeface="+mj-ea"/>
                <a:cs typeface="+mj-cs"/>
              </a:defRPr>
            </a:defPPr>
            <a:lvl1pPr algn="r" eaLnBrk="1" hangingPunct="1">
              <a:buNone/>
              <a:defRPr sz="4000">
                <a:solidFill>
                  <a:schemeClr val="tx1">
                    <a:alpha val="100000"/>
                  </a:schemeClr>
                </a:solidFill>
                <a:latin typeface="+mj-lt"/>
              </a:defRPr>
            </a:lvl1pPr>
          </a:lstStyle>
          <a:p>
            <a:r>
              <a:rPr lang="ru-RU" sz="2000" b="1" dirty="0" smtClean="0">
                <a:solidFill>
                  <a:schemeClr val="accent2">
                    <a:lumMod val="50000"/>
                  </a:schemeClr>
                </a:solidFill>
                <a:latin typeface="Arial" pitchFamily="34" charset="0"/>
                <a:cs typeface="Arial" pitchFamily="34" charset="0"/>
              </a:rPr>
              <a:t>5</a:t>
            </a:r>
            <a:endParaRPr lang="ru-RU" sz="2000" b="1"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713883212"/>
      </p:ext>
    </p:extLst>
  </p:cSld>
  <p:clrMapOvr>
    <a:masterClrMapping/>
  </p:clrMapOvr>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16154E-A0DF-4D27-AFD4-D3380C4344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0</TotalTime>
  <Words>550</Words>
  <Application>Microsoft Office PowerPoint</Application>
  <PresentationFormat>Экран (4:3)</PresentationFormat>
  <Paragraphs>66</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DesignTemplate</vt:lpstr>
      <vt:lpstr>Тranslate the sentence into Russian and find Participle I and Participle II:</vt:lpstr>
      <vt:lpstr>English Participle </vt:lpstr>
      <vt:lpstr>Причастие (Participle) – это неличная форма глагола, сочетающая свойства:     - глагола (обозначает действие, может определяться наречием и иметь прямое дополнение),      - прилагательного (может отвечать на вопрос какой ? и выполнять функцию определения)      - наречия (может выполнять функцию обстоятельства образа действия, выраженного сказуемым).</vt:lpstr>
      <vt:lpstr>Слайд 4</vt:lpstr>
      <vt:lpstr>Participle I соответствует русскому причастию настоящего времени и деепричастию несовершенного вида:    painting – рисующий, рисуя; reading – читающий, читая; selling – продающий, продавая; </vt:lpstr>
      <vt:lpstr>Participle II  образуется путем - прибавления суффикса -ed к инфинитиву правильного глагола без частицы to, - изменения корневой гласной или всей основы неправильного глагола (V3).   Participle II соответствует русскому страдательному причастию совершенного или несовершенного вида: </vt:lpstr>
      <vt:lpstr>Translate the sentences and define the forms of the participles:</vt:lpstr>
      <vt:lpstr>Complete the sentences with Participle I  or Participle II:</vt:lpstr>
      <vt:lpstr>Tell what you can see in the pictures. Use Participle I. </vt:lpstr>
      <vt:lpstr>Слайд 10</vt:lpstr>
      <vt:lpstr>Open the brackets using Present Participle Active and Passive:</vt:lpstr>
      <vt:lpstr>1. Who is that boy (do) his homework at that table? 2. The (lose) dog was found at last. 3. Name some places (visit) by you last year. 4. The floor (wash) by Helen looked very clean. 5. Read the (translate) sentences once more. 6. The book was so (excite) that I couldn’t put it down. 7. A lot of people (invite) to the party cannot come. 8. She was lying in the middle of the road, (cry) for help. 9. There were some people (swim) in the river. </vt:lpstr>
      <vt:lpstr>1. Who is that boy doing his homework at that table? 2. The lost dog was found at last. 3. Name some places visited by you last year. 4. The floor washed by Helen looked very clean. 5. Read the translated sentences once more. 6. The book was so exciting that I couldn’t put it down. 7. A lot of people invited to the party cannot come. 8. She was lying in the middle of the road, crying for help. 9. There were some children swimming in the river. </vt:lpstr>
      <vt:lpstr>Home Task</vt:lpstr>
      <vt:lpstr>          Express your opinion: It was interesting / useful / useless for me to … Now I know how to … Now I can … But I can’t …</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2015-01-06T18:02:16Z</dcterms:created>
  <dcterms:modified xsi:type="dcterms:W3CDTF">2020-03-21T10:16:26Z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